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c6c0dba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c6c0dba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c6c0dba2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c6c0dba2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f0cb145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f0cb145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c6c0dba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c6c0dba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c6c0dba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c6c0dba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c6c0dba2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c6c0dba2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c6c0dba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c6c0dba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c6c0dba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c6c0dba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c6c0dba2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c6c0dba2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14fd405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14fd405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45a8060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5a8060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c6c0dba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c6c0dba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45a8060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45a8060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f0cb1453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f0cb1453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f0cb1453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f0cb1453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f0cb1453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f0cb1453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1636bfb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1636bfb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14fd405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14fd405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c6c0dba2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c6c0dba2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0b6a203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0b6a203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c6c0dba2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c6c0dba2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14fd405f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14fd405f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c6c0dba2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c6c0dba2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c6c0dba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c6c0dba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c6c0dba2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c6c0dba2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45a8060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45a806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c6c0dba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c6c0dba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14fd405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14fd405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ba3e36e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ba3e36e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ba3e36e7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ba3e36e7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tom.io/" TargetMode="External"/><Relationship Id="rId4" Type="http://schemas.openxmlformats.org/officeDocument/2006/relationships/image" Target="../media/image14.png"/><Relationship Id="rId5" Type="http://schemas.openxmlformats.org/officeDocument/2006/relationships/hyperlink" Target="https://desktop.github.com/" TargetMode="External"/><Relationship Id="rId6" Type="http://schemas.openxmlformats.org/officeDocument/2006/relationships/image" Target="../media/image12.png"/><Relationship Id="rId7" Type="http://schemas.openxmlformats.org/officeDocument/2006/relationships/hyperlink" Target="https://cdn-images-1.medium.com/max/1600/1*Ytl06_LUdmJAkeDXXTK6fQ.png" TargetMode="External"/><Relationship Id="rId8" Type="http://schemas.openxmlformats.org/officeDocument/2006/relationships/hyperlink" Target="https://d33wubrfki0l68.cloudfront.net/cdc7111281c0e0357f9def27f6d3f292bf4cb705/41ecb/files/sudogitinstalled.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gif"/><Relationship Id="rId4" Type="http://schemas.openxmlformats.org/officeDocument/2006/relationships/image" Target="../media/image19.gif"/><Relationship Id="rId5"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w3schools.com/html/default.asp" TargetMode="External"/><Relationship Id="rId4" Type="http://schemas.openxmlformats.org/officeDocument/2006/relationships/hyperlink" Target="https://www.w3schools.com/css/default.asp" TargetMode="External"/><Relationship Id="rId10" Type="http://schemas.openxmlformats.org/officeDocument/2006/relationships/image" Target="../media/image22.gif"/><Relationship Id="rId9" Type="http://schemas.openxmlformats.org/officeDocument/2006/relationships/hyperlink" Target="https://stackoverflow.com/" TargetMode="External"/><Relationship Id="rId5" Type="http://schemas.openxmlformats.org/officeDocument/2006/relationships/hyperlink" Target="https://www.w3schools.com/js/default.asp" TargetMode="External"/><Relationship Id="rId6" Type="http://schemas.openxmlformats.org/officeDocument/2006/relationships/hyperlink" Target="https://css-tricks.com/" TargetMode="External"/><Relationship Id="rId7" Type="http://schemas.openxmlformats.org/officeDocument/2006/relationships/hyperlink" Target="https://websitesetup.org/html5-cheat-sheet/" TargetMode="External"/><Relationship Id="rId8" Type="http://schemas.openxmlformats.org/officeDocument/2006/relationships/hyperlink" Target="https://websitesetup.org/css3-cheat-she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williamsfuller.com/projects/deftones-site/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github.com/" TargetMode="External"/><Relationship Id="rId4" Type="http://schemas.openxmlformats.org/officeDocument/2006/relationships/hyperlink" Target="https://github.com/wsfuller/html5-css3-class" TargetMode="External"/><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youtube.com/watch?v=PmmQjLqJQlY" TargetMode="External"/><Relationship Id="rId4" Type="http://schemas.openxmlformats.org/officeDocument/2006/relationships/image" Target="../media/image21.jpg"/><Relationship Id="rId5" Type="http://schemas.openxmlformats.org/officeDocument/2006/relationships/hyperlink" Target="https://www.youtube.com/watch?v=PmmQjLqJQl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2slcw3kip6qmk.cloudfront.net/marketing/pages/chart/ecommerce-wireframe.svg" TargetMode="External"/><Relationship Id="rId4" Type="http://schemas.openxmlformats.org/officeDocument/2006/relationships/hyperlink" Target="http://towelmedia.info/wp-content/uploads/2018/09/website-design-wireframe-examples-website-design-wireframe-examples-and-templates-templates.png" TargetMode="External"/><Relationship Id="rId5" Type="http://schemas.openxmlformats.org/officeDocument/2006/relationships/hyperlink" Target="http://blog.mockupbuilder.com/wp-content/uploads/2013/05/Facebook-profile.jpg" TargetMode="External"/><Relationship Id="rId6"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williamsfuller.com/" TargetMode="External"/><Relationship Id="rId4" Type="http://schemas.openxmlformats.org/officeDocument/2006/relationships/hyperlink" Target="https://github.com/wsfuller" TargetMode="External"/><Relationship Id="rId9" Type="http://schemas.openxmlformats.org/officeDocument/2006/relationships/image" Target="../media/image1.png"/><Relationship Id="rId5" Type="http://schemas.openxmlformats.org/officeDocument/2006/relationships/image" Target="../media/image3.jp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gif"/></Relationships>
</file>

<file path=ppt/slides/_rels/slide31.xml.rels><?xml version="1.0" encoding="UTF-8" standalone="yes"?><Relationships xmlns="http://schemas.openxmlformats.org/package/2006/relationships"><Relationship Id="rId11" Type="http://schemas.openxmlformats.org/officeDocument/2006/relationships/hyperlink" Target="https://desktop.github.com/" TargetMode="External"/><Relationship Id="rId10" Type="http://schemas.openxmlformats.org/officeDocument/2006/relationships/hyperlink" Target="https://www.williamsfuller.com/projects/deftones-site/index.html" TargetMode="External"/><Relationship Id="rId13" Type="http://schemas.openxmlformats.org/officeDocument/2006/relationships/hyperlink" Target="https://www.youtube.com/watch?v=PmmQjLqJQlY" TargetMode="External"/><Relationship Id="rId12" Type="http://schemas.openxmlformats.org/officeDocument/2006/relationships/hyperlink" Target="https://atom.io/"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jquery.com/" TargetMode="External"/><Relationship Id="rId4" Type="http://schemas.openxmlformats.org/officeDocument/2006/relationships/hyperlink" Target="https://git-scm.com/" TargetMode="External"/><Relationship Id="rId9" Type="http://schemas.openxmlformats.org/officeDocument/2006/relationships/hyperlink" Target="https://www.invisionapp.com/" TargetMode="External"/><Relationship Id="rId5" Type="http://schemas.openxmlformats.org/officeDocument/2006/relationships/hyperlink" Target="https://github.com/" TargetMode="External"/><Relationship Id="rId6" Type="http://schemas.openxmlformats.org/officeDocument/2006/relationships/hyperlink" Target="https://css-tricks.com/snippets/css/a-guide-to-flexbox/" TargetMode="External"/><Relationship Id="rId7" Type="http://schemas.openxmlformats.org/officeDocument/2006/relationships/hyperlink" Target="https://getbootstrap.com/" TargetMode="External"/><Relationship Id="rId8" Type="http://schemas.openxmlformats.org/officeDocument/2006/relationships/hyperlink" Target="https://github.com/qcgm1978/html5-css3/blob/master/HTML5%20and%20CSS3%20Seventh%20Edition%20Visual%20QuickStart%20Guide.Dec.2011.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jquery.com/" TargetMode="External"/><Relationship Id="rId5"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1:</a:t>
            </a:r>
            <a:endParaRPr/>
          </a:p>
          <a:p>
            <a:pPr indent="0" lvl="0" marL="0" rtl="0" algn="l">
              <a:spcBef>
                <a:spcPts val="0"/>
              </a:spcBef>
              <a:spcAft>
                <a:spcPts val="0"/>
              </a:spcAft>
              <a:buNone/>
            </a:pPr>
            <a:r>
              <a:rPr lang="en"/>
              <a:t>Intro/Wireframes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Tools</a:t>
            </a:r>
            <a:endParaRPr/>
          </a:p>
        </p:txBody>
      </p:sp>
      <p:pic>
        <p:nvPicPr>
          <p:cNvPr descr="Image result for atom text editor logo" id="205" name="Google Shape;205;p22">
            <a:hlinkClick r:id="rId3"/>
          </p:cNvPr>
          <p:cNvPicPr preferRelativeResize="0"/>
          <p:nvPr/>
        </p:nvPicPr>
        <p:blipFill>
          <a:blip r:embed="rId4">
            <a:alphaModFix/>
          </a:blip>
          <a:stretch>
            <a:fillRect/>
          </a:stretch>
        </p:blipFill>
        <p:spPr>
          <a:xfrm>
            <a:off x="1491600" y="1152575"/>
            <a:ext cx="1878700" cy="1878700"/>
          </a:xfrm>
          <a:prstGeom prst="rect">
            <a:avLst/>
          </a:prstGeom>
          <a:noFill/>
          <a:ln>
            <a:noFill/>
          </a:ln>
        </p:spPr>
      </p:pic>
      <p:pic>
        <p:nvPicPr>
          <p:cNvPr descr="Image result for github desktop logo png" id="206" name="Google Shape;206;p22">
            <a:hlinkClick r:id="rId5"/>
          </p:cNvPr>
          <p:cNvPicPr preferRelativeResize="0"/>
          <p:nvPr/>
        </p:nvPicPr>
        <p:blipFill>
          <a:blip r:embed="rId6">
            <a:alphaModFix/>
          </a:blip>
          <a:stretch>
            <a:fillRect/>
          </a:stretch>
        </p:blipFill>
        <p:spPr>
          <a:xfrm>
            <a:off x="6019625" y="1146550"/>
            <a:ext cx="1890775" cy="1890750"/>
          </a:xfrm>
          <a:prstGeom prst="rect">
            <a:avLst/>
          </a:prstGeom>
          <a:noFill/>
          <a:ln>
            <a:noFill/>
          </a:ln>
        </p:spPr>
      </p:pic>
      <p:sp>
        <p:nvSpPr>
          <p:cNvPr id="207" name="Google Shape;207;p22"/>
          <p:cNvSpPr txBox="1"/>
          <p:nvPr/>
        </p:nvSpPr>
        <p:spPr>
          <a:xfrm>
            <a:off x="938600"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Atom Text Editor</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Used for coding</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Flexible with plugins and themes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
        <p:nvSpPr>
          <p:cNvPr id="208" name="Google Shape;208;p22"/>
          <p:cNvSpPr txBox="1"/>
          <p:nvPr/>
        </p:nvSpPr>
        <p:spPr>
          <a:xfrm>
            <a:off x="5472675"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GitHub Desktop</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GUI for working with Git</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Easier then using </a:t>
            </a:r>
            <a:r>
              <a:rPr lang="en" u="sng">
                <a:solidFill>
                  <a:schemeClr val="hlink"/>
                </a:solidFill>
                <a:latin typeface="Roboto"/>
                <a:ea typeface="Roboto"/>
                <a:cs typeface="Roboto"/>
                <a:sym typeface="Roboto"/>
                <a:hlinkClick r:id="rId7"/>
              </a:rPr>
              <a:t>Terminal</a:t>
            </a:r>
            <a:r>
              <a:rPr lang="en">
                <a:solidFill>
                  <a:srgbClr val="FFFFFF"/>
                </a:solidFill>
                <a:latin typeface="Roboto"/>
                <a:ea typeface="Roboto"/>
                <a:cs typeface="Roboto"/>
                <a:sym typeface="Roboto"/>
              </a:rPr>
              <a:t> or </a:t>
            </a:r>
            <a:r>
              <a:rPr lang="en" u="sng">
                <a:solidFill>
                  <a:schemeClr val="hlink"/>
                </a:solidFill>
                <a:latin typeface="Roboto"/>
                <a:ea typeface="Roboto"/>
                <a:cs typeface="Roboto"/>
                <a:sym typeface="Roboto"/>
                <a:hlinkClick r:id="rId8"/>
              </a:rPr>
              <a:t>Command Line</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Can I use other text editors?</a:t>
            </a:r>
            <a:endParaRPr/>
          </a:p>
        </p:txBody>
      </p:sp>
      <p:sp>
        <p:nvSpPr>
          <p:cNvPr id="214" name="Google Shape;214;p23"/>
          <p:cNvSpPr txBox="1"/>
          <p:nvPr>
            <p:ph idx="1" type="body"/>
          </p:nvPr>
        </p:nvSpPr>
        <p:spPr>
          <a:xfrm>
            <a:off x="1297500" y="1567550"/>
            <a:ext cx="7038900" cy="32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 want to use</a:t>
            </a:r>
            <a:endParaRPr/>
          </a:p>
          <a:p>
            <a:pPr indent="-311150" lvl="0" marL="457200" rtl="0" algn="l">
              <a:spcBef>
                <a:spcPts val="1600"/>
              </a:spcBef>
              <a:spcAft>
                <a:spcPts val="0"/>
              </a:spcAft>
              <a:buSzPts val="1300"/>
              <a:buChar char="●"/>
            </a:pPr>
            <a:r>
              <a:rPr lang="en"/>
              <a:t>Sublime Text</a:t>
            </a:r>
            <a:endParaRPr/>
          </a:p>
          <a:p>
            <a:pPr indent="-311150" lvl="0" marL="457200" rtl="0" algn="l">
              <a:spcBef>
                <a:spcPts val="0"/>
              </a:spcBef>
              <a:spcAft>
                <a:spcPts val="0"/>
              </a:spcAft>
              <a:buSzPts val="1300"/>
              <a:buChar char="●"/>
            </a:pPr>
            <a:r>
              <a:rPr lang="en"/>
              <a:t>Notepad++</a:t>
            </a:r>
            <a:endParaRPr/>
          </a:p>
          <a:p>
            <a:pPr indent="-311150" lvl="0" marL="457200" rtl="0" algn="l">
              <a:spcBef>
                <a:spcPts val="0"/>
              </a:spcBef>
              <a:spcAft>
                <a:spcPts val="0"/>
              </a:spcAft>
              <a:buSzPts val="1300"/>
              <a:buChar char="●"/>
            </a:pPr>
            <a:r>
              <a:rPr lang="en"/>
              <a:t>Brackets</a:t>
            </a:r>
            <a:endParaRPr/>
          </a:p>
          <a:p>
            <a:pPr indent="-311150" lvl="0" marL="457200" rtl="0" algn="l">
              <a:spcBef>
                <a:spcPts val="0"/>
              </a:spcBef>
              <a:spcAft>
                <a:spcPts val="0"/>
              </a:spcAft>
              <a:buSzPts val="1300"/>
              <a:buChar char="●"/>
            </a:pPr>
            <a:r>
              <a:rPr lang="en"/>
              <a:t>Vim</a:t>
            </a:r>
            <a:endParaRPr/>
          </a:p>
          <a:p>
            <a:pPr indent="-311150" lvl="0" marL="457200" rtl="0" algn="l">
              <a:spcBef>
                <a:spcPts val="0"/>
              </a:spcBef>
              <a:spcAft>
                <a:spcPts val="0"/>
              </a:spcAft>
              <a:buSzPts val="1300"/>
              <a:buChar char="●"/>
            </a:pPr>
            <a:r>
              <a:rPr lang="en"/>
              <a:t>Emacs</a:t>
            </a:r>
            <a:endParaRPr/>
          </a:p>
          <a:p>
            <a:pPr indent="-311150" lvl="0" marL="457200" rtl="0" algn="l">
              <a:spcBef>
                <a:spcPts val="0"/>
              </a:spcBef>
              <a:spcAft>
                <a:spcPts val="0"/>
              </a:spcAft>
              <a:buSzPts val="1300"/>
              <a:buChar char="●"/>
            </a:pPr>
            <a:r>
              <a:rPr lang="en"/>
              <a:t>Komodo</a:t>
            </a:r>
            <a:endParaRPr/>
          </a:p>
          <a:p>
            <a:pPr indent="-311150" lvl="0" marL="457200" rtl="0" algn="l">
              <a:spcBef>
                <a:spcPts val="0"/>
              </a:spcBef>
              <a:spcAft>
                <a:spcPts val="0"/>
              </a:spcAft>
              <a:buSzPts val="1300"/>
              <a:buChar char="●"/>
            </a:pPr>
            <a:r>
              <a:rPr lang="en"/>
              <a:t>Visual Studio</a:t>
            </a:r>
            <a:endParaRPr/>
          </a:p>
          <a:p>
            <a:pPr indent="-311150" lvl="0" marL="457200" rtl="0" algn="l">
              <a:spcBef>
                <a:spcPts val="0"/>
              </a:spcBef>
              <a:spcAft>
                <a:spcPts val="0"/>
              </a:spcAft>
              <a:buSzPts val="1300"/>
              <a:buChar char="●"/>
            </a:pPr>
            <a:r>
              <a:rPr lang="en"/>
              <a:t>Webstorm</a:t>
            </a:r>
            <a:endParaRPr/>
          </a:p>
          <a:p>
            <a:pPr indent="0" lvl="0" marL="0" rtl="0" algn="l">
              <a:spcBef>
                <a:spcPts val="1600"/>
              </a:spcBef>
              <a:spcAft>
                <a:spcPts val="1600"/>
              </a:spcAft>
              <a:buNone/>
            </a:pPr>
            <a:r>
              <a:rPr lang="en"/>
              <a:t>If you travel this road you will be doing it as a lone wolf. As I’ve used many of these editors before I’m not advising it for this course. It makes everything run better when you use the tools of the many not the few.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What Browser should I use?</a:t>
            </a:r>
            <a:endParaRPr/>
          </a:p>
        </p:txBody>
      </p:sp>
      <p:sp>
        <p:nvSpPr>
          <p:cNvPr id="220" name="Google Shape;220;p24"/>
          <p:cNvSpPr txBox="1"/>
          <p:nvPr>
            <p:ph idx="1" type="body"/>
          </p:nvPr>
        </p:nvSpPr>
        <p:spPr>
          <a:xfrm>
            <a:off x="1297500" y="1567550"/>
            <a:ext cx="3542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highly encourage you use Chrome in this class</a:t>
            </a:r>
            <a:endParaRPr/>
          </a:p>
          <a:p>
            <a:pPr indent="-311150" lvl="0" marL="457200" rtl="0" algn="l">
              <a:spcBef>
                <a:spcPts val="1600"/>
              </a:spcBef>
              <a:spcAft>
                <a:spcPts val="0"/>
              </a:spcAft>
              <a:buSzPts val="1300"/>
              <a:buChar char="●"/>
            </a:pPr>
            <a:r>
              <a:rPr lang="en"/>
              <a:t>Easier for me to help you</a:t>
            </a:r>
            <a:endParaRPr/>
          </a:p>
          <a:p>
            <a:pPr indent="-311150" lvl="0" marL="457200" rtl="0" algn="l">
              <a:spcBef>
                <a:spcPts val="0"/>
              </a:spcBef>
              <a:spcAft>
                <a:spcPts val="0"/>
              </a:spcAft>
              <a:buSzPts val="1300"/>
              <a:buChar char="●"/>
            </a:pPr>
            <a:r>
              <a:rPr lang="en"/>
              <a:t>Solid Developer Tools</a:t>
            </a:r>
            <a:endParaRPr/>
          </a:p>
          <a:p>
            <a:pPr indent="-311150" lvl="0" marL="457200" rtl="0" algn="l">
              <a:spcBef>
                <a:spcPts val="0"/>
              </a:spcBef>
              <a:spcAft>
                <a:spcPts val="0"/>
              </a:spcAft>
              <a:buSzPts val="1300"/>
              <a:buChar char="●"/>
            </a:pPr>
            <a:r>
              <a:rPr lang="en"/>
              <a:t>Used for in class demos</a:t>
            </a:r>
            <a:endParaRPr/>
          </a:p>
          <a:p>
            <a:pPr indent="-311150" lvl="0" marL="457200" rtl="0" algn="l">
              <a:spcBef>
                <a:spcPts val="0"/>
              </a:spcBef>
              <a:spcAft>
                <a:spcPts val="0"/>
              </a:spcAft>
              <a:buSzPts val="1300"/>
              <a:buChar char="●"/>
            </a:pPr>
            <a:r>
              <a:rPr lang="en"/>
              <a:t>Grading Finals with</a:t>
            </a:r>
            <a:endParaRPr/>
          </a:p>
          <a:p>
            <a:pPr indent="0" lvl="0" marL="0" rtl="0" algn="l">
              <a:spcBef>
                <a:spcPts val="1600"/>
              </a:spcBef>
              <a:spcAft>
                <a:spcPts val="0"/>
              </a:spcAft>
              <a:buNone/>
            </a:pPr>
            <a:r>
              <a:rPr lang="en" sz="1000"/>
              <a:t>Note: There’s nothing wrong with other browsers. But like in the previous slide, </a:t>
            </a:r>
            <a:r>
              <a:rPr b="1" lang="en" sz="1100"/>
              <a:t>“</a:t>
            </a:r>
            <a:r>
              <a:rPr b="1" lang="en" sz="1100"/>
              <a:t>It makes everything run better when you use the tools of the many not the few.”</a:t>
            </a:r>
            <a:endParaRPr b="1" sz="1100"/>
          </a:p>
          <a:p>
            <a:pPr indent="0" lvl="0" marL="0" rtl="0" algn="l">
              <a:spcBef>
                <a:spcPts val="1600"/>
              </a:spcBef>
              <a:spcAft>
                <a:spcPts val="1600"/>
              </a:spcAft>
              <a:buNone/>
            </a:pPr>
            <a:r>
              <a:t/>
            </a:r>
            <a:endParaRPr/>
          </a:p>
        </p:txBody>
      </p:sp>
      <p:pic>
        <p:nvPicPr>
          <p:cNvPr id="221" name="Google Shape;221;p24"/>
          <p:cNvPicPr preferRelativeResize="0"/>
          <p:nvPr/>
        </p:nvPicPr>
        <p:blipFill>
          <a:blip r:embed="rId3">
            <a:alphaModFix/>
          </a:blip>
          <a:stretch>
            <a:fillRect/>
          </a:stretch>
        </p:blipFill>
        <p:spPr>
          <a:xfrm>
            <a:off x="4992300" y="1571400"/>
            <a:ext cx="3999300" cy="29034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26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Do we need to read the book?</a:t>
            </a:r>
            <a:endParaRPr/>
          </a:p>
        </p:txBody>
      </p:sp>
      <p:sp>
        <p:nvSpPr>
          <p:cNvPr id="227" name="Google Shape;227;p25"/>
          <p:cNvSpPr txBox="1"/>
          <p:nvPr>
            <p:ph idx="1" type="body"/>
          </p:nvPr>
        </p:nvSpPr>
        <p:spPr>
          <a:xfrm>
            <a:off x="3396900" y="2461125"/>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YES!!!</a:t>
            </a:r>
            <a:endParaRPr sz="3600"/>
          </a:p>
        </p:txBody>
      </p:sp>
      <p:sp>
        <p:nvSpPr>
          <p:cNvPr id="228" name="Google Shape;228;p25"/>
          <p:cNvSpPr txBox="1"/>
          <p:nvPr>
            <p:ph idx="1" type="body"/>
          </p:nvPr>
        </p:nvSpPr>
        <p:spPr>
          <a:xfrm>
            <a:off x="1110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a:t>
            </a:r>
            <a:endParaRPr sz="3600"/>
          </a:p>
        </p:txBody>
      </p:sp>
      <p:sp>
        <p:nvSpPr>
          <p:cNvPr id="229" name="Google Shape;229;p25"/>
          <p:cNvSpPr txBox="1"/>
          <p:nvPr>
            <p:ph idx="1" type="body"/>
          </p:nvPr>
        </p:nvSpPr>
        <p:spPr>
          <a:xfrm>
            <a:off x="5682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Oui</a:t>
            </a:r>
            <a:endParaRPr sz="3600"/>
          </a:p>
        </p:txBody>
      </p:sp>
      <p:sp>
        <p:nvSpPr>
          <p:cNvPr id="230" name="Google Shape;230;p25"/>
          <p:cNvSpPr txBox="1"/>
          <p:nvPr>
            <p:ph idx="1" type="body"/>
          </p:nvPr>
        </p:nvSpPr>
        <p:spPr>
          <a:xfrm>
            <a:off x="1110900" y="39915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Ja</a:t>
            </a:r>
            <a:endParaRPr sz="3600"/>
          </a:p>
        </p:txBody>
      </p:sp>
      <p:sp>
        <p:nvSpPr>
          <p:cNvPr id="231" name="Google Shape;231;p25"/>
          <p:cNvSpPr txBox="1"/>
          <p:nvPr>
            <p:ph idx="1" type="body"/>
          </p:nvPr>
        </p:nvSpPr>
        <p:spPr>
          <a:xfrm>
            <a:off x="5682900" y="39153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Sim</a:t>
            </a:r>
            <a:endParaRPr sz="3600"/>
          </a:p>
        </p:txBody>
      </p:sp>
      <p:sp>
        <p:nvSpPr>
          <p:cNvPr id="232" name="Google Shape;232;p25"/>
          <p:cNvSpPr txBox="1"/>
          <p:nvPr>
            <p:ph idx="1" type="body"/>
          </p:nvPr>
        </p:nvSpPr>
        <p:spPr>
          <a:xfrm>
            <a:off x="5682900" y="26427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Shi</a:t>
            </a:r>
            <a:endParaRPr sz="3600"/>
          </a:p>
        </p:txBody>
      </p:sp>
      <p:sp>
        <p:nvSpPr>
          <p:cNvPr id="233" name="Google Shape;233;p25"/>
          <p:cNvSpPr txBox="1"/>
          <p:nvPr>
            <p:ph idx="1" type="body"/>
          </p:nvPr>
        </p:nvSpPr>
        <p:spPr>
          <a:xfrm>
            <a:off x="1110900" y="26808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Hai</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6000"/>
                            </p:stCondLst>
                            <p:childTnLst>
                              <p:par>
                                <p:cTn fill="hold" nodeType="afterEffect" presetClass="emph" presetID="8" presetSubtype="0">
                                  <p:stCondLst>
                                    <p:cond delay="0"/>
                                  </p:stCondLst>
                                  <p:childTnLst>
                                    <p:animRot by="-21600000">
                                      <p:cBhvr>
                                        <p:cTn dur="1000" fill="hold"/>
                                        <p:tgtEl>
                                          <p:spTgt spid="22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Intro: The Book</a:t>
            </a:r>
            <a:endParaRPr>
              <a:latin typeface="Roboto"/>
              <a:ea typeface="Roboto"/>
              <a:cs typeface="Roboto"/>
              <a:sym typeface="Roboto"/>
            </a:endParaRPr>
          </a:p>
        </p:txBody>
      </p:sp>
      <p:pic>
        <p:nvPicPr>
          <p:cNvPr id="239" name="Google Shape;239;p26"/>
          <p:cNvPicPr preferRelativeResize="0"/>
          <p:nvPr/>
        </p:nvPicPr>
        <p:blipFill>
          <a:blip r:embed="rId3">
            <a:alphaModFix/>
          </a:blip>
          <a:stretch>
            <a:fillRect/>
          </a:stretch>
        </p:blipFill>
        <p:spPr>
          <a:xfrm>
            <a:off x="3721738" y="1456675"/>
            <a:ext cx="2190425" cy="2815798"/>
          </a:xfrm>
          <a:prstGeom prst="rect">
            <a:avLst/>
          </a:prstGeom>
          <a:noFill/>
          <a:ln>
            <a:noFill/>
          </a:ln>
          <a:effectLst>
            <a:outerShdw blurRad="214313" rotWithShape="0" algn="bl" dist="9525">
              <a:srgbClr val="4A86E8">
                <a:alpha val="74000"/>
              </a:srgbClr>
            </a:outerShdw>
            <a:reflection blurRad="0" dir="5400000" dist="9525" endA="0" endPos="18000" fadeDir="5400012" kx="0" rotWithShape="0" algn="bl" stA="50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Why the book is important</a:t>
            </a:r>
            <a:endParaRPr/>
          </a:p>
        </p:txBody>
      </p:sp>
      <p:sp>
        <p:nvSpPr>
          <p:cNvPr id="245" name="Google Shape;24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Lectures are </a:t>
            </a:r>
            <a:r>
              <a:rPr lang="en"/>
              <a:t>loosely</a:t>
            </a:r>
            <a:r>
              <a:rPr lang="en"/>
              <a:t> based on chapters in the book</a:t>
            </a:r>
            <a:endParaRPr/>
          </a:p>
          <a:p>
            <a:pPr indent="-311150" lvl="0" marL="457200" rtl="0" algn="l">
              <a:spcBef>
                <a:spcPts val="0"/>
              </a:spcBef>
              <a:spcAft>
                <a:spcPts val="0"/>
              </a:spcAft>
              <a:buSzPts val="1300"/>
              <a:buChar char="●"/>
            </a:pPr>
            <a:r>
              <a:rPr lang="en"/>
              <a:t>Reading the book </a:t>
            </a:r>
            <a:endParaRPr/>
          </a:p>
          <a:p>
            <a:pPr indent="-298450" lvl="1" marL="914400" rtl="0" algn="l">
              <a:spcBef>
                <a:spcPts val="0"/>
              </a:spcBef>
              <a:spcAft>
                <a:spcPts val="0"/>
              </a:spcAft>
              <a:buSzPts val="1100"/>
              <a:buChar char="○"/>
            </a:pPr>
            <a:r>
              <a:rPr lang="en"/>
              <a:t>Will give you a head start</a:t>
            </a:r>
            <a:endParaRPr/>
          </a:p>
          <a:p>
            <a:pPr indent="-298450" lvl="1" marL="914400" rtl="0" algn="l">
              <a:spcBef>
                <a:spcPts val="0"/>
              </a:spcBef>
              <a:spcAft>
                <a:spcPts val="0"/>
              </a:spcAft>
              <a:buSzPts val="1100"/>
              <a:buChar char="○"/>
            </a:pPr>
            <a:r>
              <a:rPr lang="en"/>
              <a:t>Help form questions</a:t>
            </a:r>
            <a:endParaRPr/>
          </a:p>
          <a:p>
            <a:pPr indent="-298450" lvl="1" marL="914400" rtl="0" algn="l">
              <a:spcBef>
                <a:spcPts val="0"/>
              </a:spcBef>
              <a:spcAft>
                <a:spcPts val="0"/>
              </a:spcAft>
              <a:buSzPts val="1100"/>
              <a:buChar char="○"/>
            </a:pPr>
            <a:r>
              <a:rPr lang="en"/>
              <a:t>Introduce you to new concepts</a:t>
            </a:r>
            <a:endParaRPr/>
          </a:p>
          <a:p>
            <a:pPr indent="-311150" lvl="0" marL="457200" rtl="0" algn="l">
              <a:spcBef>
                <a:spcPts val="0"/>
              </a:spcBef>
              <a:spcAft>
                <a:spcPts val="0"/>
              </a:spcAft>
              <a:buSzPts val="1300"/>
              <a:buChar char="●"/>
            </a:pPr>
            <a:r>
              <a:rPr lang="en"/>
              <a:t>Although this version of the book is dated the concepts are still </a:t>
            </a:r>
            <a:r>
              <a:rPr lang="en"/>
              <a:t>relevant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You </a:t>
            </a:r>
            <a:r>
              <a:rPr i="1" lang="en"/>
              <a:t>will</a:t>
            </a:r>
            <a:r>
              <a:rPr lang="en"/>
              <a:t> get to this point...a lot</a:t>
            </a:r>
            <a:endParaRPr/>
          </a:p>
        </p:txBody>
      </p:sp>
      <p:pic>
        <p:nvPicPr>
          <p:cNvPr id="251" name="Google Shape;251;p28"/>
          <p:cNvPicPr preferRelativeResize="0"/>
          <p:nvPr/>
        </p:nvPicPr>
        <p:blipFill>
          <a:blip r:embed="rId3">
            <a:alphaModFix/>
          </a:blip>
          <a:stretch>
            <a:fillRect/>
          </a:stretch>
        </p:blipFill>
        <p:spPr>
          <a:xfrm>
            <a:off x="1455175" y="1208725"/>
            <a:ext cx="2693425" cy="1515050"/>
          </a:xfrm>
          <a:prstGeom prst="rect">
            <a:avLst/>
          </a:prstGeom>
          <a:noFill/>
          <a:ln>
            <a:noFill/>
          </a:ln>
        </p:spPr>
      </p:pic>
      <p:pic>
        <p:nvPicPr>
          <p:cNvPr id="252" name="Google Shape;252;p28"/>
          <p:cNvPicPr preferRelativeResize="0"/>
          <p:nvPr/>
        </p:nvPicPr>
        <p:blipFill>
          <a:blip r:embed="rId4">
            <a:alphaModFix/>
          </a:blip>
          <a:stretch>
            <a:fillRect/>
          </a:stretch>
        </p:blipFill>
        <p:spPr>
          <a:xfrm>
            <a:off x="1140163" y="2841875"/>
            <a:ext cx="3323454" cy="2114925"/>
          </a:xfrm>
          <a:prstGeom prst="rect">
            <a:avLst/>
          </a:prstGeom>
          <a:noFill/>
          <a:ln>
            <a:noFill/>
          </a:ln>
        </p:spPr>
      </p:pic>
      <p:pic>
        <p:nvPicPr>
          <p:cNvPr id="253" name="Google Shape;253;p28"/>
          <p:cNvPicPr preferRelativeResize="0"/>
          <p:nvPr/>
        </p:nvPicPr>
        <p:blipFill>
          <a:blip r:embed="rId5">
            <a:alphaModFix/>
          </a:blip>
          <a:stretch>
            <a:fillRect/>
          </a:stretch>
        </p:blipFill>
        <p:spPr>
          <a:xfrm>
            <a:off x="5385800" y="1208725"/>
            <a:ext cx="3323450" cy="3676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Intro: </a:t>
            </a:r>
            <a:r>
              <a:rPr lang="en">
                <a:latin typeface="Roboto"/>
                <a:ea typeface="Roboto"/>
                <a:cs typeface="Roboto"/>
                <a:sym typeface="Roboto"/>
              </a:rPr>
              <a:t>Feeling meh, confused, frustrated, etc.</a:t>
            </a:r>
            <a:endParaRPr>
              <a:latin typeface="Roboto"/>
              <a:ea typeface="Roboto"/>
              <a:cs typeface="Roboto"/>
              <a:sym typeface="Roboto"/>
            </a:endParaRPr>
          </a:p>
        </p:txBody>
      </p:sp>
      <p:sp>
        <p:nvSpPr>
          <p:cNvPr id="259" name="Google Shape;259;p29"/>
          <p:cNvSpPr txBox="1"/>
          <p:nvPr>
            <p:ph idx="1" type="body"/>
          </p:nvPr>
        </p:nvSpPr>
        <p:spPr>
          <a:xfrm>
            <a:off x="1297500" y="1567550"/>
            <a:ext cx="3290400" cy="59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And s</a:t>
            </a:r>
            <a:r>
              <a:rPr lang="en">
                <a:latin typeface="Roboto"/>
                <a:ea typeface="Roboto"/>
                <a:cs typeface="Roboto"/>
                <a:sym typeface="Roboto"/>
              </a:rPr>
              <a:t>ometimes you’re going to feel like this…</a:t>
            </a:r>
            <a:endParaRPr>
              <a:latin typeface="Roboto"/>
              <a:ea typeface="Roboto"/>
              <a:cs typeface="Roboto"/>
              <a:sym typeface="Roboto"/>
            </a:endParaRPr>
          </a:p>
        </p:txBody>
      </p:sp>
      <p:pic>
        <p:nvPicPr>
          <p:cNvPr id="260" name="Google Shape;260;p29"/>
          <p:cNvPicPr preferRelativeResize="0"/>
          <p:nvPr/>
        </p:nvPicPr>
        <p:blipFill>
          <a:blip r:embed="rId3">
            <a:alphaModFix/>
          </a:blip>
          <a:stretch>
            <a:fillRect/>
          </a:stretch>
        </p:blipFill>
        <p:spPr>
          <a:xfrm>
            <a:off x="1037700" y="2222600"/>
            <a:ext cx="3810000" cy="2476500"/>
          </a:xfrm>
          <a:prstGeom prst="rect">
            <a:avLst/>
          </a:prstGeom>
          <a:noFill/>
          <a:ln>
            <a:noFill/>
          </a:ln>
        </p:spPr>
      </p:pic>
      <p:sp>
        <p:nvSpPr>
          <p:cNvPr id="261" name="Google Shape;261;p29"/>
          <p:cNvSpPr txBox="1"/>
          <p:nvPr>
            <p:ph idx="1" type="body"/>
          </p:nvPr>
        </p:nvSpPr>
        <p:spPr>
          <a:xfrm>
            <a:off x="5145750" y="1709625"/>
            <a:ext cx="3290400" cy="284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a:latin typeface="Roboto"/>
                <a:ea typeface="Roboto"/>
                <a:cs typeface="Roboto"/>
                <a:sym typeface="Roboto"/>
              </a:rPr>
              <a:t>Raise your hand</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Ask questions</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Ask for help</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Did you try Google?</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Did you try Stack Overflow?</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Maybe you need to take a break</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
                <a:latin typeface="Roboto"/>
                <a:ea typeface="Roboto"/>
                <a:cs typeface="Roboto"/>
                <a:sym typeface="Roboto"/>
              </a:rPr>
              <a:t>Reach out to me </a:t>
            </a:r>
            <a:endParaRPr>
              <a:latin typeface="Roboto"/>
              <a:ea typeface="Roboto"/>
              <a:cs typeface="Roboto"/>
              <a:sym typeface="Roboto"/>
            </a:endParaRPr>
          </a:p>
          <a:p>
            <a:pPr indent="-298450" lvl="1" marL="914400" rtl="0" algn="l">
              <a:spcBef>
                <a:spcPts val="0"/>
              </a:spcBef>
              <a:spcAft>
                <a:spcPts val="0"/>
              </a:spcAft>
              <a:buSzPts val="1100"/>
              <a:buChar char="○"/>
            </a:pPr>
            <a:r>
              <a:rPr lang="en">
                <a:latin typeface="Roboto"/>
                <a:ea typeface="Roboto"/>
                <a:cs typeface="Roboto"/>
                <a:sym typeface="Roboto"/>
              </a:rPr>
              <a:t>Email me: </a:t>
            </a:r>
            <a:r>
              <a:rPr b="1" i="1" lang="en">
                <a:latin typeface="Roboto"/>
                <a:ea typeface="Roboto"/>
                <a:cs typeface="Roboto"/>
                <a:sym typeface="Roboto"/>
              </a:rPr>
              <a:t>steve_fuller@berkeley.edu</a:t>
            </a:r>
            <a:endParaRPr b="1" i="1">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Ask me to come to class early</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Stay after class</a:t>
            </a:r>
            <a:endParaRPr>
              <a:latin typeface="Roboto"/>
              <a:ea typeface="Roboto"/>
              <a:cs typeface="Roboto"/>
              <a:sym typeface="Roboto"/>
            </a:endParaRPr>
          </a:p>
          <a:p>
            <a:pPr indent="0" lvl="0" marL="0" rtl="0" algn="l">
              <a:spcBef>
                <a:spcPts val="1600"/>
              </a:spcBef>
              <a:spcAft>
                <a:spcPts val="160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Helpful resources</a:t>
            </a:r>
            <a:endParaRPr/>
          </a:p>
        </p:txBody>
      </p:sp>
      <p:sp>
        <p:nvSpPr>
          <p:cNvPr id="267" name="Google Shape;267;p30"/>
          <p:cNvSpPr txBox="1"/>
          <p:nvPr>
            <p:ph idx="1" type="body"/>
          </p:nvPr>
        </p:nvSpPr>
        <p:spPr>
          <a:xfrm>
            <a:off x="1297500" y="1567550"/>
            <a:ext cx="3274500" cy="2911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These sites will help you with everything covered in this class</a:t>
            </a:r>
            <a:endParaRPr/>
          </a:p>
          <a:p>
            <a:pPr indent="0" lvl="0" marL="457200" rtl="0" algn="ctr">
              <a:spcBef>
                <a:spcPts val="1600"/>
              </a:spcBef>
              <a:spcAft>
                <a:spcPts val="0"/>
              </a:spcAft>
              <a:buNone/>
            </a:pPr>
            <a:r>
              <a:rPr lang="en"/>
              <a:t>...srsly</a:t>
            </a:r>
            <a:endParaRPr/>
          </a:p>
          <a:p>
            <a:pPr indent="-311150" lvl="0" marL="457200" rtl="0" algn="l">
              <a:spcBef>
                <a:spcPts val="1600"/>
              </a:spcBef>
              <a:spcAft>
                <a:spcPts val="0"/>
              </a:spcAft>
              <a:buSzPts val="1300"/>
              <a:buChar char="●"/>
            </a:pPr>
            <a:r>
              <a:rPr lang="en" u="sng">
                <a:solidFill>
                  <a:schemeClr val="hlink"/>
                </a:solidFill>
                <a:hlinkClick r:id="rId3"/>
              </a:rPr>
              <a:t>HTML w3schools</a:t>
            </a:r>
            <a:endParaRPr/>
          </a:p>
          <a:p>
            <a:pPr indent="-311150" lvl="0" marL="457200" rtl="0" algn="l">
              <a:spcBef>
                <a:spcPts val="0"/>
              </a:spcBef>
              <a:spcAft>
                <a:spcPts val="0"/>
              </a:spcAft>
              <a:buSzPts val="1300"/>
              <a:buChar char="●"/>
            </a:pPr>
            <a:r>
              <a:rPr lang="en" u="sng">
                <a:solidFill>
                  <a:schemeClr val="hlink"/>
                </a:solidFill>
                <a:hlinkClick r:id="rId4"/>
              </a:rPr>
              <a:t>CSS w3schools</a:t>
            </a:r>
            <a:endParaRPr/>
          </a:p>
          <a:p>
            <a:pPr indent="-311150" lvl="0" marL="457200" rtl="0" algn="l">
              <a:spcBef>
                <a:spcPts val="0"/>
              </a:spcBef>
              <a:spcAft>
                <a:spcPts val="0"/>
              </a:spcAft>
              <a:buSzPts val="1300"/>
              <a:buChar char="●"/>
            </a:pPr>
            <a:r>
              <a:rPr lang="en" u="sng">
                <a:solidFill>
                  <a:schemeClr val="hlink"/>
                </a:solidFill>
                <a:hlinkClick r:id="rId5"/>
              </a:rPr>
              <a:t>JavaScript w3schools</a:t>
            </a:r>
            <a:endParaRPr/>
          </a:p>
          <a:p>
            <a:pPr indent="-311150" lvl="0" marL="457200" rtl="0" algn="l">
              <a:spcBef>
                <a:spcPts val="0"/>
              </a:spcBef>
              <a:spcAft>
                <a:spcPts val="0"/>
              </a:spcAft>
              <a:buSzPts val="1300"/>
              <a:buChar char="●"/>
            </a:pPr>
            <a:r>
              <a:rPr lang="en" u="sng">
                <a:solidFill>
                  <a:schemeClr val="hlink"/>
                </a:solidFill>
                <a:hlinkClick r:id="rId6"/>
              </a:rPr>
              <a:t>CSS Tricks</a:t>
            </a:r>
            <a:endParaRPr/>
          </a:p>
          <a:p>
            <a:pPr indent="-311150" lvl="0" marL="457200" rtl="0" algn="l">
              <a:spcBef>
                <a:spcPts val="0"/>
              </a:spcBef>
              <a:spcAft>
                <a:spcPts val="0"/>
              </a:spcAft>
              <a:buSzPts val="1300"/>
              <a:buChar char="●"/>
            </a:pPr>
            <a:r>
              <a:rPr lang="en" u="sng">
                <a:solidFill>
                  <a:schemeClr val="hlink"/>
                </a:solidFill>
                <a:hlinkClick r:id="rId7"/>
              </a:rPr>
              <a:t>HTML 5 Cheatsheet</a:t>
            </a:r>
            <a:endParaRPr/>
          </a:p>
          <a:p>
            <a:pPr indent="-311150" lvl="0" marL="457200" rtl="0" algn="l">
              <a:spcBef>
                <a:spcPts val="0"/>
              </a:spcBef>
              <a:spcAft>
                <a:spcPts val="0"/>
              </a:spcAft>
              <a:buSzPts val="1300"/>
              <a:buChar char="●"/>
            </a:pPr>
            <a:r>
              <a:rPr lang="en" u="sng">
                <a:solidFill>
                  <a:schemeClr val="hlink"/>
                </a:solidFill>
                <a:hlinkClick r:id="rId8"/>
              </a:rPr>
              <a:t>CSS Cheatsheet</a:t>
            </a:r>
            <a:endParaRPr/>
          </a:p>
          <a:p>
            <a:pPr indent="-311150" lvl="0" marL="457200" rtl="0" algn="l">
              <a:spcBef>
                <a:spcPts val="0"/>
              </a:spcBef>
              <a:spcAft>
                <a:spcPts val="0"/>
              </a:spcAft>
              <a:buSzPts val="1300"/>
              <a:buChar char="●"/>
            </a:pPr>
            <a:r>
              <a:rPr lang="en" u="sng">
                <a:solidFill>
                  <a:schemeClr val="hlink"/>
                </a:solidFill>
                <a:hlinkClick r:id="rId9"/>
              </a:rPr>
              <a:t>Stack Overflow</a:t>
            </a:r>
            <a:endParaRPr/>
          </a:p>
        </p:txBody>
      </p:sp>
      <p:pic>
        <p:nvPicPr>
          <p:cNvPr id="268" name="Google Shape;268;p30"/>
          <p:cNvPicPr preferRelativeResize="0"/>
          <p:nvPr/>
        </p:nvPicPr>
        <p:blipFill>
          <a:blip r:embed="rId10">
            <a:alphaModFix/>
          </a:blip>
          <a:stretch>
            <a:fillRect/>
          </a:stretch>
        </p:blipFill>
        <p:spPr>
          <a:xfrm>
            <a:off x="4724400" y="1460250"/>
            <a:ext cx="3600450" cy="346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3000"/>
                                        <p:tgtEl>
                                          <p:spTgt spid="268"/>
                                        </p:tgtEl>
                                        <p:attrNameLst>
                                          <p:attrName>ppt_w</p:attrName>
                                        </p:attrNameLst>
                                      </p:cBhvr>
                                      <p:tavLst>
                                        <p:tav fmla="" tm="0">
                                          <p:val>
                                            <p:strVal val="0"/>
                                          </p:val>
                                        </p:tav>
                                        <p:tav fmla="" tm="100000">
                                          <p:val>
                                            <p:strVal val="#ppt_w"/>
                                          </p:val>
                                        </p:tav>
                                      </p:tavLst>
                                    </p:anim>
                                    <p:anim calcmode="lin" valueType="num">
                                      <p:cBhvr additive="base">
                                        <p:cTn dur="3000"/>
                                        <p:tgtEl>
                                          <p:spTgt spid="2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Website Requirements</a:t>
            </a:r>
            <a:endParaRPr/>
          </a:p>
        </p:txBody>
      </p:sp>
      <p:sp>
        <p:nvSpPr>
          <p:cNvPr id="274" name="Google Shape;274;p31"/>
          <p:cNvSpPr txBox="1"/>
          <p:nvPr>
            <p:ph idx="1" type="body"/>
          </p:nvPr>
        </p:nvSpPr>
        <p:spPr>
          <a:xfrm>
            <a:off x="1297500" y="1307850"/>
            <a:ext cx="3523200" cy="36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Here is my band website</a:t>
            </a:r>
            <a:endParaRPr/>
          </a:p>
          <a:p>
            <a:pPr indent="0" lvl="0" marL="0" rtl="0" algn="l">
              <a:spcBef>
                <a:spcPts val="1600"/>
              </a:spcBef>
              <a:spcAft>
                <a:spcPts val="0"/>
              </a:spcAft>
              <a:buNone/>
            </a:pPr>
            <a:r>
              <a:rPr lang="en"/>
              <a:t>Minimum Website Requirements:</a:t>
            </a:r>
            <a:endParaRPr/>
          </a:p>
          <a:p>
            <a:pPr indent="-292100" lvl="0" marL="457200" rtl="0" algn="l">
              <a:spcBef>
                <a:spcPts val="1600"/>
              </a:spcBef>
              <a:spcAft>
                <a:spcPts val="0"/>
              </a:spcAft>
              <a:buSzPts val="1000"/>
              <a:buChar char="●"/>
            </a:pPr>
            <a:r>
              <a:rPr lang="en" sz="1000"/>
              <a:t>Homepage</a:t>
            </a:r>
            <a:endParaRPr sz="1000"/>
          </a:p>
          <a:p>
            <a:pPr indent="-292100" lvl="1" marL="914400" rtl="0" algn="l">
              <a:spcBef>
                <a:spcPts val="0"/>
              </a:spcBef>
              <a:spcAft>
                <a:spcPts val="0"/>
              </a:spcAft>
              <a:buSzPts val="1000"/>
              <a:buChar char="○"/>
            </a:pPr>
            <a:r>
              <a:rPr lang="en" sz="1000"/>
              <a:t>Full screen image</a:t>
            </a:r>
            <a:endParaRPr sz="1000"/>
          </a:p>
          <a:p>
            <a:pPr indent="-292100" lvl="1" marL="914400" rtl="0" algn="l">
              <a:spcBef>
                <a:spcPts val="0"/>
              </a:spcBef>
              <a:spcAft>
                <a:spcPts val="0"/>
              </a:spcAft>
              <a:buSzPts val="1000"/>
              <a:buChar char="○"/>
            </a:pPr>
            <a:r>
              <a:rPr lang="en" sz="1000"/>
              <a:t>HTML 5 Video (Optional)</a:t>
            </a:r>
            <a:endParaRPr sz="1000"/>
          </a:p>
          <a:p>
            <a:pPr indent="-292100" lvl="0" marL="457200" rtl="0" algn="l">
              <a:spcBef>
                <a:spcPts val="0"/>
              </a:spcBef>
              <a:spcAft>
                <a:spcPts val="0"/>
              </a:spcAft>
              <a:buSzPts val="1000"/>
              <a:buChar char="●"/>
            </a:pPr>
            <a:r>
              <a:rPr lang="en" sz="1000"/>
              <a:t>About page</a:t>
            </a:r>
            <a:endParaRPr sz="1000"/>
          </a:p>
          <a:p>
            <a:pPr indent="-292100" lvl="1" marL="914400" rtl="0" algn="l">
              <a:spcBef>
                <a:spcPts val="0"/>
              </a:spcBef>
              <a:spcAft>
                <a:spcPts val="0"/>
              </a:spcAft>
              <a:buSzPts val="1000"/>
              <a:buChar char="○"/>
            </a:pPr>
            <a:r>
              <a:rPr lang="en" sz="1000"/>
              <a:t>X2 large paragraphs of text</a:t>
            </a:r>
            <a:endParaRPr sz="1000"/>
          </a:p>
          <a:p>
            <a:pPr indent="-292100" lvl="1" marL="914400" rtl="0" algn="l">
              <a:spcBef>
                <a:spcPts val="0"/>
              </a:spcBef>
              <a:spcAft>
                <a:spcPts val="0"/>
              </a:spcAft>
              <a:buSzPts val="1000"/>
              <a:buChar char="○"/>
            </a:pPr>
            <a:r>
              <a:rPr lang="en" sz="1000"/>
              <a:t>X2 lists</a:t>
            </a:r>
            <a:endParaRPr sz="1000"/>
          </a:p>
          <a:p>
            <a:pPr indent="-292100" lvl="1" marL="914400" rtl="0" algn="l">
              <a:spcBef>
                <a:spcPts val="0"/>
              </a:spcBef>
              <a:spcAft>
                <a:spcPts val="0"/>
              </a:spcAft>
              <a:buSzPts val="1000"/>
              <a:buChar char="○"/>
            </a:pPr>
            <a:r>
              <a:rPr lang="en" sz="1000"/>
              <a:t>Import at least 1  image within a paragrah</a:t>
            </a:r>
            <a:endParaRPr sz="1000"/>
          </a:p>
          <a:p>
            <a:pPr indent="-292100" lvl="1" marL="914400" rtl="0" algn="l">
              <a:spcBef>
                <a:spcPts val="0"/>
              </a:spcBef>
              <a:spcAft>
                <a:spcPts val="0"/>
              </a:spcAft>
              <a:buSzPts val="1000"/>
              <a:buChar char="○"/>
            </a:pPr>
            <a:r>
              <a:rPr lang="en" sz="1000"/>
              <a:t>Tell me all about the band I want to understand who they are and what they are about</a:t>
            </a:r>
            <a:endParaRPr sz="1000"/>
          </a:p>
          <a:p>
            <a:pPr indent="-292100" lvl="0" marL="457200" rtl="0" algn="l">
              <a:spcBef>
                <a:spcPts val="0"/>
              </a:spcBef>
              <a:spcAft>
                <a:spcPts val="0"/>
              </a:spcAft>
              <a:buSzPts val="1000"/>
              <a:buChar char="●"/>
            </a:pPr>
            <a:r>
              <a:rPr lang="en" sz="1000"/>
              <a:t>Discography</a:t>
            </a:r>
            <a:endParaRPr sz="1000"/>
          </a:p>
          <a:p>
            <a:pPr indent="-292100" lvl="1" marL="914400" rtl="0" algn="l">
              <a:spcBef>
                <a:spcPts val="0"/>
              </a:spcBef>
              <a:spcAft>
                <a:spcPts val="0"/>
              </a:spcAft>
              <a:buSzPts val="1000"/>
              <a:buChar char="○"/>
            </a:pPr>
            <a:r>
              <a:rPr lang="en" sz="1000"/>
              <a:t>X3 albums</a:t>
            </a:r>
            <a:endParaRPr sz="1000"/>
          </a:p>
          <a:p>
            <a:pPr indent="-292100" lvl="2" marL="1371600" rtl="0" algn="l">
              <a:spcBef>
                <a:spcPts val="0"/>
              </a:spcBef>
              <a:spcAft>
                <a:spcPts val="0"/>
              </a:spcAft>
              <a:buSzPts val="1000"/>
              <a:buChar char="■"/>
            </a:pPr>
            <a:r>
              <a:rPr lang="en" sz="1000"/>
              <a:t>Album covers, album title, release date, numbered tracks</a:t>
            </a:r>
            <a:endParaRPr sz="1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5" name="Google Shape;275;p31"/>
          <p:cNvSpPr txBox="1"/>
          <p:nvPr>
            <p:ph idx="1" type="body"/>
          </p:nvPr>
        </p:nvSpPr>
        <p:spPr>
          <a:xfrm>
            <a:off x="5209700" y="1307850"/>
            <a:ext cx="3523200" cy="3696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Media</a:t>
            </a:r>
            <a:endParaRPr sz="1000"/>
          </a:p>
          <a:p>
            <a:pPr indent="-292100" lvl="1" marL="914400" rtl="0" algn="l">
              <a:spcBef>
                <a:spcPts val="0"/>
              </a:spcBef>
              <a:spcAft>
                <a:spcPts val="0"/>
              </a:spcAft>
              <a:buSzPts val="1000"/>
              <a:buChar char="○"/>
            </a:pPr>
            <a:r>
              <a:rPr lang="en" sz="1000"/>
              <a:t>X8 thumbnail images</a:t>
            </a:r>
            <a:endParaRPr sz="1000"/>
          </a:p>
          <a:p>
            <a:pPr indent="-292100" lvl="1" marL="914400" rtl="0" algn="l">
              <a:spcBef>
                <a:spcPts val="0"/>
              </a:spcBef>
              <a:spcAft>
                <a:spcPts val="0"/>
              </a:spcAft>
              <a:buSzPts val="1000"/>
              <a:buChar char="○"/>
            </a:pPr>
            <a:r>
              <a:rPr lang="en" sz="1000"/>
              <a:t>Images must have Lightbox effect</a:t>
            </a:r>
            <a:endParaRPr sz="1000"/>
          </a:p>
          <a:p>
            <a:pPr indent="-292100" lvl="1" marL="914400" rtl="0" algn="l">
              <a:spcBef>
                <a:spcPts val="0"/>
              </a:spcBef>
              <a:spcAft>
                <a:spcPts val="0"/>
              </a:spcAft>
              <a:buSzPts val="1000"/>
              <a:buChar char="○"/>
            </a:pPr>
            <a:r>
              <a:rPr lang="en" sz="1000"/>
              <a:t>X3 embedded YouTube Videos</a:t>
            </a:r>
            <a:endParaRPr sz="1000"/>
          </a:p>
          <a:p>
            <a:pPr indent="-292100" lvl="0" marL="457200" rtl="0" algn="l">
              <a:spcBef>
                <a:spcPts val="0"/>
              </a:spcBef>
              <a:spcAft>
                <a:spcPts val="0"/>
              </a:spcAft>
              <a:buSzPts val="1000"/>
              <a:buChar char="●"/>
            </a:pPr>
            <a:r>
              <a:rPr lang="en" sz="1000"/>
              <a:t>Merch</a:t>
            </a:r>
            <a:endParaRPr sz="1000"/>
          </a:p>
          <a:p>
            <a:pPr indent="-292100" lvl="1" marL="914400" rtl="0" algn="l">
              <a:spcBef>
                <a:spcPts val="0"/>
              </a:spcBef>
              <a:spcAft>
                <a:spcPts val="0"/>
              </a:spcAft>
              <a:buSzPts val="1000"/>
              <a:buChar char="○"/>
            </a:pPr>
            <a:r>
              <a:rPr lang="en" sz="1000"/>
              <a:t>X6 merch items</a:t>
            </a:r>
            <a:endParaRPr sz="1000"/>
          </a:p>
          <a:p>
            <a:pPr indent="-292100" lvl="1" marL="914400" rtl="0" algn="l">
              <a:spcBef>
                <a:spcPts val="0"/>
              </a:spcBef>
              <a:spcAft>
                <a:spcPts val="0"/>
              </a:spcAft>
              <a:buSzPts val="1000"/>
              <a:buChar char="○"/>
            </a:pPr>
            <a:r>
              <a:rPr lang="en" sz="1000"/>
              <a:t>Must be able to Filter items</a:t>
            </a:r>
            <a:endParaRPr sz="1000"/>
          </a:p>
          <a:p>
            <a:pPr indent="-292100" lvl="1" marL="914400" rtl="0" algn="l">
              <a:spcBef>
                <a:spcPts val="0"/>
              </a:spcBef>
              <a:spcAft>
                <a:spcPts val="0"/>
              </a:spcAft>
              <a:buSzPts val="1000"/>
              <a:buChar char="○"/>
            </a:pPr>
            <a:r>
              <a:rPr lang="en" sz="1000"/>
              <a:t>X2 categories</a:t>
            </a:r>
            <a:endParaRPr sz="1000"/>
          </a:p>
          <a:p>
            <a:pPr indent="-292100" lvl="0" marL="457200" marR="0" rtl="0" algn="l">
              <a:lnSpc>
                <a:spcPct val="115000"/>
              </a:lnSpc>
              <a:spcBef>
                <a:spcPts val="0"/>
              </a:spcBef>
              <a:spcAft>
                <a:spcPts val="0"/>
              </a:spcAft>
              <a:buClr>
                <a:schemeClr val="lt1"/>
              </a:buClr>
              <a:buSzPts val="1000"/>
              <a:buFont typeface="Lato"/>
              <a:buChar char="●"/>
            </a:pPr>
            <a:r>
              <a:rPr lang="en" sz="1000"/>
              <a:t>Tour Dates</a:t>
            </a:r>
            <a:endParaRPr sz="1000"/>
          </a:p>
          <a:p>
            <a:pPr indent="-292100" lvl="1" marL="914400" rtl="0" algn="l">
              <a:spcBef>
                <a:spcPts val="0"/>
              </a:spcBef>
              <a:spcAft>
                <a:spcPts val="0"/>
              </a:spcAft>
              <a:buSzPts val="1000"/>
              <a:buChar char="○"/>
            </a:pPr>
            <a:r>
              <a:rPr lang="en" sz="1000"/>
              <a:t>HTML Table with headers: Venue, Location, Date, Time, and Where to buy tickets</a:t>
            </a:r>
            <a:endParaRPr sz="1000"/>
          </a:p>
          <a:p>
            <a:pPr indent="-298450" lvl="1" marL="914400" rtl="0" algn="l">
              <a:spcBef>
                <a:spcPts val="0"/>
              </a:spcBef>
              <a:spcAft>
                <a:spcPts val="0"/>
              </a:spcAft>
              <a:buSzPts val="1100"/>
              <a:buChar char="○"/>
            </a:pPr>
            <a:r>
              <a:rPr lang="en"/>
              <a:t>X10 Dates must be present</a:t>
            </a:r>
            <a:endParaRPr/>
          </a:p>
          <a:p>
            <a:pPr indent="-298450" lvl="1" marL="914400" rtl="0" algn="l">
              <a:spcBef>
                <a:spcPts val="0"/>
              </a:spcBef>
              <a:spcAft>
                <a:spcPts val="0"/>
              </a:spcAft>
              <a:buSzPts val="1100"/>
              <a:buChar char="○"/>
            </a:pPr>
            <a:r>
              <a:rPr lang="en"/>
              <a:t>Link out to Venues and/or Where to Buy tickets</a:t>
            </a:r>
            <a:endParaRPr/>
          </a:p>
          <a:p>
            <a:pPr indent="-311150" lvl="0" marL="457200" rtl="0" algn="l">
              <a:spcBef>
                <a:spcPts val="0"/>
              </a:spcBef>
              <a:spcAft>
                <a:spcPts val="0"/>
              </a:spcAft>
              <a:buSzPts val="1300"/>
              <a:buChar char="●"/>
            </a:pPr>
            <a:r>
              <a:rPr lang="en"/>
              <a:t>Deploy Site</a:t>
            </a:r>
            <a:endParaRPr/>
          </a:p>
          <a:p>
            <a:pPr indent="-298450" lvl="1" marL="914400" rtl="0" algn="l">
              <a:spcBef>
                <a:spcPts val="0"/>
              </a:spcBef>
              <a:spcAft>
                <a:spcPts val="0"/>
              </a:spcAft>
              <a:buSzPts val="1100"/>
              <a:buChar char="○"/>
            </a:pPr>
            <a:r>
              <a:rPr lang="en"/>
              <a:t>GitHub</a:t>
            </a:r>
            <a:endParaRPr/>
          </a:p>
          <a:p>
            <a:pPr indent="-298450" lvl="1" marL="914400" rtl="0" algn="l">
              <a:spcBef>
                <a:spcPts val="0"/>
              </a:spcBef>
              <a:spcAft>
                <a:spcPts val="0"/>
              </a:spcAft>
              <a:buSzPts val="1100"/>
              <a:buChar char="○"/>
            </a:pPr>
            <a:r>
              <a:rPr lang="en"/>
              <a:t>Hosting and Domain (Bonus)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4"/>
          <p:cNvPicPr preferRelativeResize="0"/>
          <p:nvPr/>
        </p:nvPicPr>
        <p:blipFill>
          <a:blip r:embed="rId3">
            <a:alphaModFix/>
          </a:blip>
          <a:stretch>
            <a:fillRect/>
          </a:stretch>
        </p:blipFill>
        <p:spPr>
          <a:xfrm>
            <a:off x="1345500" y="184138"/>
            <a:ext cx="6453000" cy="4775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The end goal of this course</a:t>
            </a:r>
            <a:endParaRPr/>
          </a:p>
        </p:txBody>
      </p:sp>
      <p:sp>
        <p:nvSpPr>
          <p:cNvPr id="281" name="Google Shape;281;p32"/>
          <p:cNvSpPr txBox="1"/>
          <p:nvPr>
            <p:ph idx="1" type="body"/>
          </p:nvPr>
        </p:nvSpPr>
        <p:spPr>
          <a:xfrm>
            <a:off x="3574350" y="1666800"/>
            <a:ext cx="2485200" cy="180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Identify</a:t>
            </a:r>
            <a:endParaRPr sz="1400"/>
          </a:p>
          <a:p>
            <a:pPr indent="-317500" lvl="0" marL="457200" rtl="0" algn="l">
              <a:spcBef>
                <a:spcPts val="0"/>
              </a:spcBef>
              <a:spcAft>
                <a:spcPts val="0"/>
              </a:spcAft>
              <a:buSzPts val="1400"/>
              <a:buAutoNum type="arabicPeriod"/>
            </a:pPr>
            <a:r>
              <a:rPr lang="en" sz="1400"/>
              <a:t>Wireframe</a:t>
            </a:r>
            <a:endParaRPr sz="1400"/>
          </a:p>
          <a:p>
            <a:pPr indent="-317500" lvl="0" marL="457200" rtl="0" algn="l">
              <a:spcBef>
                <a:spcPts val="0"/>
              </a:spcBef>
              <a:spcAft>
                <a:spcPts val="0"/>
              </a:spcAft>
              <a:buSzPts val="1400"/>
              <a:buAutoNum type="arabicPeriod"/>
            </a:pPr>
            <a:r>
              <a:rPr lang="en" sz="1400"/>
              <a:t>Design</a:t>
            </a:r>
            <a:endParaRPr sz="1400"/>
          </a:p>
          <a:p>
            <a:pPr indent="-317500" lvl="0" marL="457200" rtl="0" algn="l">
              <a:spcBef>
                <a:spcPts val="0"/>
              </a:spcBef>
              <a:spcAft>
                <a:spcPts val="0"/>
              </a:spcAft>
              <a:buSzPts val="1400"/>
              <a:buAutoNum type="arabicPeriod"/>
            </a:pPr>
            <a:r>
              <a:rPr lang="en" sz="1400"/>
              <a:t>Prototype</a:t>
            </a:r>
            <a:endParaRPr sz="1400"/>
          </a:p>
          <a:p>
            <a:pPr indent="-317500" lvl="0" marL="457200" rtl="0" algn="l">
              <a:spcBef>
                <a:spcPts val="0"/>
              </a:spcBef>
              <a:spcAft>
                <a:spcPts val="0"/>
              </a:spcAft>
              <a:buSzPts val="1400"/>
              <a:buAutoNum type="arabicPeriod"/>
            </a:pPr>
            <a:r>
              <a:rPr lang="en" sz="1400"/>
              <a:t>GitHub</a:t>
            </a:r>
            <a:endParaRPr sz="1400"/>
          </a:p>
          <a:p>
            <a:pPr indent="-317500" lvl="0" marL="457200" rtl="0" algn="l">
              <a:spcBef>
                <a:spcPts val="0"/>
              </a:spcBef>
              <a:spcAft>
                <a:spcPts val="0"/>
              </a:spcAft>
              <a:buSzPts val="1400"/>
              <a:buAutoNum type="arabicPeriod"/>
            </a:pPr>
            <a:r>
              <a:rPr lang="en" sz="1400"/>
              <a:t>Code</a:t>
            </a:r>
            <a:endParaRPr sz="1400"/>
          </a:p>
          <a:p>
            <a:pPr indent="-317500" lvl="0" marL="457200" rtl="0" algn="l">
              <a:spcBef>
                <a:spcPts val="0"/>
              </a:spcBef>
              <a:spcAft>
                <a:spcPts val="0"/>
              </a:spcAft>
              <a:buSzPts val="1400"/>
              <a:buAutoNum type="arabicPeriod"/>
            </a:pPr>
            <a:r>
              <a:rPr lang="en" sz="1400"/>
              <a:t>Deploy</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33"/>
          <p:cNvPicPr preferRelativeResize="0"/>
          <p:nvPr/>
        </p:nvPicPr>
        <p:blipFill>
          <a:blip r:embed="rId3">
            <a:alphaModFix/>
          </a:blip>
          <a:stretch>
            <a:fillRect/>
          </a:stretch>
        </p:blipFill>
        <p:spPr>
          <a:xfrm>
            <a:off x="2743200" y="285750"/>
            <a:ext cx="3657600" cy="457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Sign up for GitHub</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Sign up for GitHub</a:t>
            </a:r>
            <a:endParaRPr/>
          </a:p>
        </p:txBody>
      </p:sp>
      <p:sp>
        <p:nvSpPr>
          <p:cNvPr id="297" name="Google Shape;297;p3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u="sng">
                <a:solidFill>
                  <a:schemeClr val="hlink"/>
                </a:solidFill>
                <a:hlinkClick r:id="rId3"/>
              </a:rPr>
              <a:t>Go to GitHub</a:t>
            </a:r>
            <a:endParaRPr/>
          </a:p>
          <a:p>
            <a:pPr indent="-311150" lvl="0" marL="457200" rtl="0" algn="l">
              <a:spcBef>
                <a:spcPts val="0"/>
              </a:spcBef>
              <a:spcAft>
                <a:spcPts val="0"/>
              </a:spcAft>
              <a:buSzPts val="1300"/>
              <a:buAutoNum type="arabicPeriod"/>
            </a:pPr>
            <a:r>
              <a:rPr lang="en"/>
              <a:t>Sign up for GitHub</a:t>
            </a:r>
            <a:endParaRPr/>
          </a:p>
          <a:p>
            <a:pPr indent="-298450" lvl="1" marL="914400" rtl="0" algn="l">
              <a:spcBef>
                <a:spcPts val="0"/>
              </a:spcBef>
              <a:spcAft>
                <a:spcPts val="0"/>
              </a:spcAft>
              <a:buSzPts val="1100"/>
              <a:buAutoNum type="alphaLcPeriod"/>
            </a:pPr>
            <a:r>
              <a:rPr lang="en"/>
              <a:t>Create account</a:t>
            </a:r>
            <a:endParaRPr/>
          </a:p>
          <a:p>
            <a:pPr indent="-298450" lvl="1" marL="914400" rtl="0" algn="l">
              <a:spcBef>
                <a:spcPts val="0"/>
              </a:spcBef>
              <a:spcAft>
                <a:spcPts val="0"/>
              </a:spcAft>
              <a:buSzPts val="1100"/>
              <a:buAutoNum type="alphaLcPeriod"/>
            </a:pPr>
            <a:r>
              <a:rPr lang="en"/>
              <a:t>Choose your plan</a:t>
            </a:r>
            <a:endParaRPr/>
          </a:p>
          <a:p>
            <a:pPr indent="-298450" lvl="2" marL="1371600" rtl="0" algn="l">
              <a:spcBef>
                <a:spcPts val="0"/>
              </a:spcBef>
              <a:spcAft>
                <a:spcPts val="0"/>
              </a:spcAft>
              <a:buSzPts val="1100"/>
              <a:buAutoNum type="romanLcPeriod"/>
            </a:pPr>
            <a:r>
              <a:rPr lang="en"/>
              <a:t>Default Unlimited Public</a:t>
            </a:r>
            <a:endParaRPr/>
          </a:p>
          <a:p>
            <a:pPr indent="-298450" lvl="1" marL="914400" rtl="0" algn="l">
              <a:spcBef>
                <a:spcPts val="0"/>
              </a:spcBef>
              <a:spcAft>
                <a:spcPts val="0"/>
              </a:spcAft>
              <a:buSzPts val="1100"/>
              <a:buAutoNum type="alphaLcPeriod"/>
            </a:pPr>
            <a:r>
              <a:rPr lang="en"/>
              <a:t>Tailor your Experience (optional)</a:t>
            </a:r>
            <a:endParaRPr/>
          </a:p>
          <a:p>
            <a:pPr indent="-311150" lvl="0" marL="457200" rtl="0" algn="l">
              <a:spcBef>
                <a:spcPts val="0"/>
              </a:spcBef>
              <a:spcAft>
                <a:spcPts val="0"/>
              </a:spcAft>
              <a:buSzPts val="1300"/>
              <a:buAutoNum type="arabicPeriod"/>
            </a:pPr>
            <a:r>
              <a:rPr lang="en" u="sng">
                <a:solidFill>
                  <a:schemeClr val="hlink"/>
                </a:solidFill>
                <a:hlinkClick r:id="rId4"/>
              </a:rPr>
              <a:t>Go to class Repository</a:t>
            </a:r>
            <a:endParaRPr/>
          </a:p>
          <a:p>
            <a:pPr indent="-311150" lvl="0" marL="457200" rtl="0" algn="l">
              <a:spcBef>
                <a:spcPts val="0"/>
              </a:spcBef>
              <a:spcAft>
                <a:spcPts val="0"/>
              </a:spcAft>
              <a:buSzPts val="1300"/>
              <a:buAutoNum type="arabicPeriod"/>
            </a:pPr>
            <a:r>
              <a:rPr lang="en"/>
              <a:t>Click the Star, bookmarks</a:t>
            </a:r>
            <a:endParaRPr/>
          </a:p>
        </p:txBody>
      </p:sp>
      <p:sp>
        <p:nvSpPr>
          <p:cNvPr id="298" name="Google Shape;298;p3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repository you will see several links</a:t>
            </a:r>
            <a:endParaRPr/>
          </a:p>
          <a:p>
            <a:pPr indent="-311150" lvl="0" marL="457200" rtl="0" algn="l">
              <a:spcBef>
                <a:spcPts val="1600"/>
              </a:spcBef>
              <a:spcAft>
                <a:spcPts val="0"/>
              </a:spcAft>
              <a:buSzPts val="1300"/>
              <a:buChar char="●"/>
            </a:pPr>
            <a:r>
              <a:rPr lang="en"/>
              <a:t>class-resources</a:t>
            </a:r>
            <a:endParaRPr/>
          </a:p>
          <a:p>
            <a:pPr indent="-298450" lvl="1" marL="914400" rtl="0" algn="l">
              <a:spcBef>
                <a:spcPts val="0"/>
              </a:spcBef>
              <a:spcAft>
                <a:spcPts val="0"/>
              </a:spcAft>
              <a:buSzPts val="1100"/>
              <a:buChar char="○"/>
            </a:pPr>
            <a:r>
              <a:rPr lang="en"/>
              <a:t>class-directory</a:t>
            </a:r>
            <a:endParaRPr/>
          </a:p>
          <a:p>
            <a:pPr indent="-298450" lvl="1" marL="914400" rtl="0" algn="l">
              <a:spcBef>
                <a:spcPts val="0"/>
              </a:spcBef>
              <a:spcAft>
                <a:spcPts val="0"/>
              </a:spcAft>
              <a:buSzPts val="1100"/>
              <a:buChar char="○"/>
            </a:pPr>
            <a:r>
              <a:rPr lang="en"/>
              <a:t>Lectures</a:t>
            </a:r>
            <a:endParaRPr/>
          </a:p>
          <a:p>
            <a:pPr indent="-298450" lvl="2" marL="1371600" rtl="0" algn="l">
              <a:spcBef>
                <a:spcPts val="0"/>
              </a:spcBef>
              <a:spcAft>
                <a:spcPts val="0"/>
              </a:spcAft>
              <a:buSzPts val="1100"/>
              <a:buChar char="■"/>
            </a:pPr>
            <a:r>
              <a:rPr lang="en"/>
              <a:t>Lectures will be uploaded in .pdf and .pptx formats from Google Slides</a:t>
            </a:r>
            <a:endParaRPr/>
          </a:p>
          <a:p>
            <a:pPr indent="-298450" lvl="1" marL="914400" rtl="0" algn="l">
              <a:spcBef>
                <a:spcPts val="0"/>
              </a:spcBef>
              <a:spcAft>
                <a:spcPts val="0"/>
              </a:spcAft>
              <a:buSzPts val="1100"/>
              <a:buChar char="○"/>
            </a:pPr>
            <a:r>
              <a:rPr lang="en"/>
              <a:t>deftones-site.sketch</a:t>
            </a:r>
            <a:endParaRPr/>
          </a:p>
          <a:p>
            <a:pPr indent="-311150" lvl="0" marL="457200" rtl="0" algn="l">
              <a:spcBef>
                <a:spcPts val="0"/>
              </a:spcBef>
              <a:spcAft>
                <a:spcPts val="0"/>
              </a:spcAft>
              <a:buSzPts val="1300"/>
              <a:buChar char="●"/>
            </a:pPr>
            <a:r>
              <a:rPr lang="en"/>
              <a:t>final-project, this is my final coded site</a:t>
            </a:r>
            <a:endParaRPr/>
          </a:p>
        </p:txBody>
      </p:sp>
      <p:pic>
        <p:nvPicPr>
          <p:cNvPr id="299" name="Google Shape;299;p35"/>
          <p:cNvPicPr preferRelativeResize="0"/>
          <p:nvPr/>
        </p:nvPicPr>
        <p:blipFill>
          <a:blip r:embed="rId5">
            <a:alphaModFix/>
          </a:blip>
          <a:stretch>
            <a:fillRect/>
          </a:stretch>
        </p:blipFill>
        <p:spPr>
          <a:xfrm>
            <a:off x="597025" y="3520474"/>
            <a:ext cx="4187325" cy="50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Class Resources</a:t>
            </a:r>
            <a:endParaRPr/>
          </a:p>
        </p:txBody>
      </p:sp>
      <p:sp>
        <p:nvSpPr>
          <p:cNvPr id="305" name="Google Shape;305;p3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GitHub you will find class-resources</a:t>
            </a:r>
            <a:endParaRPr/>
          </a:p>
          <a:p>
            <a:pPr indent="0" lvl="0" marL="0" rtl="0" algn="l">
              <a:spcBef>
                <a:spcPts val="1600"/>
              </a:spcBef>
              <a:spcAft>
                <a:spcPts val="0"/>
              </a:spcAft>
              <a:buNone/>
            </a:pPr>
            <a:r>
              <a:rPr lang="en"/>
              <a:t>These resources will be:</a:t>
            </a:r>
            <a:endParaRPr/>
          </a:p>
          <a:p>
            <a:pPr indent="-311150" lvl="0" marL="457200" rtl="0" algn="l">
              <a:spcBef>
                <a:spcPts val="1600"/>
              </a:spcBef>
              <a:spcAft>
                <a:spcPts val="0"/>
              </a:spcAft>
              <a:buSzPts val="1300"/>
              <a:buChar char="●"/>
            </a:pPr>
            <a:r>
              <a:rPr lang="en"/>
              <a:t>Lectures</a:t>
            </a:r>
            <a:endParaRPr/>
          </a:p>
          <a:p>
            <a:pPr indent="-298450" lvl="1" marL="914400" rtl="0" algn="l">
              <a:spcBef>
                <a:spcPts val="0"/>
              </a:spcBef>
              <a:spcAft>
                <a:spcPts val="0"/>
              </a:spcAft>
              <a:buSzPts val="1100"/>
              <a:buChar char="○"/>
            </a:pPr>
            <a:r>
              <a:rPr lang="en"/>
              <a:t>Uploaded by next  evening</a:t>
            </a:r>
            <a:endParaRPr/>
          </a:p>
          <a:p>
            <a:pPr indent="-311150" lvl="0" marL="457200" rtl="0" algn="l">
              <a:spcBef>
                <a:spcPts val="0"/>
              </a:spcBef>
              <a:spcAft>
                <a:spcPts val="0"/>
              </a:spcAft>
              <a:buSzPts val="1300"/>
              <a:buChar char="●"/>
            </a:pPr>
            <a:r>
              <a:rPr lang="en"/>
              <a:t>Code Examples from Class</a:t>
            </a:r>
            <a:endParaRPr/>
          </a:p>
          <a:p>
            <a:pPr indent="-311150" lvl="0" marL="457200" rtl="0" algn="l">
              <a:spcBef>
                <a:spcPts val="0"/>
              </a:spcBef>
              <a:spcAft>
                <a:spcPts val="0"/>
              </a:spcAft>
              <a:buSzPts val="1300"/>
              <a:buChar char="●"/>
            </a:pPr>
            <a:r>
              <a:rPr lang="en"/>
              <a:t>Syllabus</a:t>
            </a:r>
            <a:endParaRPr/>
          </a:p>
          <a:p>
            <a:pPr indent="-311150" lvl="0" marL="457200" rtl="0" algn="l">
              <a:spcBef>
                <a:spcPts val="0"/>
              </a:spcBef>
              <a:spcAft>
                <a:spcPts val="0"/>
              </a:spcAft>
              <a:buSzPts val="1300"/>
              <a:buChar char="●"/>
            </a:pPr>
            <a:r>
              <a:rPr lang="en"/>
              <a:t>etc</a:t>
            </a:r>
            <a:endParaRPr/>
          </a:p>
        </p:txBody>
      </p:sp>
      <p:pic>
        <p:nvPicPr>
          <p:cNvPr id="306" name="Google Shape;306;p36"/>
          <p:cNvPicPr preferRelativeResize="0"/>
          <p:nvPr/>
        </p:nvPicPr>
        <p:blipFill>
          <a:blip r:embed="rId3">
            <a:alphaModFix/>
          </a:blip>
          <a:stretch>
            <a:fillRect/>
          </a:stretch>
        </p:blipFill>
        <p:spPr>
          <a:xfrm>
            <a:off x="485025" y="1673600"/>
            <a:ext cx="4086976" cy="269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Help make things better</a:t>
            </a:r>
            <a:endParaRPr/>
          </a:p>
        </p:txBody>
      </p:sp>
      <p:sp>
        <p:nvSpPr>
          <p:cNvPr id="312" name="Google Shape;312;p3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anything in this </a:t>
            </a:r>
            <a:r>
              <a:rPr lang="en"/>
              <a:t>industry</a:t>
            </a:r>
            <a:r>
              <a:rPr lang="en"/>
              <a:t>, nothing is constant. I’m asking you to help me to ultimately help others make this a better class.</a:t>
            </a:r>
            <a:endParaRPr/>
          </a:p>
          <a:p>
            <a:pPr indent="0" lvl="0" marL="0" rtl="0" algn="l">
              <a:spcBef>
                <a:spcPts val="1600"/>
              </a:spcBef>
              <a:spcAft>
                <a:spcPts val="1600"/>
              </a:spcAft>
              <a:buNone/>
            </a:pPr>
            <a:r>
              <a:rPr lang="en"/>
              <a:t>Make GitHub Issues</a:t>
            </a:r>
            <a:endParaRPr/>
          </a:p>
        </p:txBody>
      </p:sp>
      <p:pic>
        <p:nvPicPr>
          <p:cNvPr id="313" name="Google Shape;313;p37"/>
          <p:cNvPicPr preferRelativeResize="0"/>
          <p:nvPr/>
        </p:nvPicPr>
        <p:blipFill>
          <a:blip r:embed="rId3">
            <a:alphaModFix/>
          </a:blip>
          <a:stretch>
            <a:fillRect/>
          </a:stretch>
        </p:blipFill>
        <p:spPr>
          <a:xfrm>
            <a:off x="3653447" y="2642651"/>
            <a:ext cx="5110802" cy="1924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How to Wireframe</a:t>
            </a:r>
            <a:endParaRPr/>
          </a:p>
        </p:txBody>
      </p:sp>
      <p:pic>
        <p:nvPicPr>
          <p:cNvPr descr="Wireframing is the first stage of the web design process, and in this video I show you how I do it and give you some advice! Please remember to subscribe http://bit.ly/1aE5UOT&#10;&#10;If you've ever wondered how to wireframe a website, or if you want to know how to design a website and you've never heard of wireframing, this video is dedicated to you! Yes, you. Wireframing is the process of laying out the bones or the structure of a website to think about how the information will be organised on the page before you start thinking about colours and fonts and other visual things. Using the wireframe process I teach you in this video you'll be able to generate lots of ideas for different ways to arrange your website and be able to decide on the best one from there.&#10;&#10;I hope you enjoy the video! Please make sure you give it a thumbs up if you do. I'm still learning how to make tutorials MY way (not just screen casts) so any feedback is much appreciated. I ant these videos to feel like we're sitting in a room together and I'm showing you what to do, rather than you just looking at my screen as I do something. Does that make sense? &#10;&#10;If there's something design-related you're struggling with that you'd like a tutorial on next, let me know!&#10;&#10;-----------------------------------------------&#10;&#10;// ABOUT ME&#10;&#10;Hello there! I'm Charli and I'm a web and graphic designer from New Zealand currently living in London and posting videos every Saturday about design, fashion/beauty and DIYs here on CharliMarieTV. Please subscribe and say hi in the comments so we can be friends :) &#10;&#10;-----------------------------------------------&#10;&#10;// LINKS&#10;&#10;Buy xoBeauty makeup brushes (my favourites!) here: https://xobeautyshop.refersion.com/c/90b2&#10;&#10;My blog: http://www.charlimarie.com&#10;My apparel company, Liner Note Kids: http://linernotekids.com/&#10;My design portfolio: http://charliprangley.com/&#10;Twitter: https://twitter.com/charliprangley&#10;Dribbble: http://dribbble.com/charliprangley&#10;Facebook: http://www.facebook.com/charlimarieTV&#10;My sister SmayJay's channel: http://www.youtube.com/channel/UCHwfFu023JtowO8sL_ymoSg" id="324" name="Google Shape;324;p39" title="How to wireframe a website | CharliMarieTV">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325" name="Google Shape;325;p39"/>
          <p:cNvSpPr txBox="1"/>
          <p:nvPr/>
        </p:nvSpPr>
        <p:spPr>
          <a:xfrm>
            <a:off x="2286000" y="4770850"/>
            <a:ext cx="45720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5"/>
              </a:rPr>
              <a:t>Video Link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Wireframe Examples</a:t>
            </a:r>
            <a:endParaRPr/>
          </a:p>
        </p:txBody>
      </p:sp>
      <p:sp>
        <p:nvSpPr>
          <p:cNvPr id="331" name="Google Shape;331;p40"/>
          <p:cNvSpPr txBox="1"/>
          <p:nvPr>
            <p:ph idx="1" type="body"/>
          </p:nvPr>
        </p:nvSpPr>
        <p:spPr>
          <a:xfrm>
            <a:off x="1297500" y="1567550"/>
            <a:ext cx="3189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 should be simple but comprehensive</a:t>
            </a:r>
            <a:endParaRPr/>
          </a:p>
          <a:p>
            <a:pPr indent="-311150" lvl="0" marL="457200" rtl="0" algn="l">
              <a:spcBef>
                <a:spcPts val="1600"/>
              </a:spcBef>
              <a:spcAft>
                <a:spcPts val="0"/>
              </a:spcAft>
              <a:buSzPts val="1300"/>
              <a:buChar char="●"/>
            </a:pPr>
            <a:r>
              <a:rPr lang="en" u="sng">
                <a:solidFill>
                  <a:schemeClr val="hlink"/>
                </a:solidFill>
                <a:hlinkClick r:id="rId3"/>
              </a:rPr>
              <a:t>Example 1</a:t>
            </a:r>
            <a:endParaRPr/>
          </a:p>
          <a:p>
            <a:pPr indent="-311150" lvl="0" marL="457200" rtl="0" algn="l">
              <a:spcBef>
                <a:spcPts val="0"/>
              </a:spcBef>
              <a:spcAft>
                <a:spcPts val="0"/>
              </a:spcAft>
              <a:buSzPts val="1300"/>
              <a:buChar char="●"/>
            </a:pPr>
            <a:r>
              <a:rPr lang="en" u="sng">
                <a:solidFill>
                  <a:schemeClr val="hlink"/>
                </a:solidFill>
                <a:hlinkClick r:id="rId4"/>
              </a:rPr>
              <a:t>Example 2</a:t>
            </a:r>
            <a:endParaRPr/>
          </a:p>
          <a:p>
            <a:pPr indent="-311150" lvl="0" marL="457200" rtl="0" algn="l">
              <a:spcBef>
                <a:spcPts val="0"/>
              </a:spcBef>
              <a:spcAft>
                <a:spcPts val="0"/>
              </a:spcAft>
              <a:buSzPts val="1300"/>
              <a:buChar char="●"/>
            </a:pPr>
            <a:r>
              <a:rPr lang="en" u="sng">
                <a:solidFill>
                  <a:schemeClr val="hlink"/>
                </a:solidFill>
                <a:hlinkClick r:id="rId5"/>
              </a:rPr>
              <a:t>Example 3</a:t>
            </a:r>
            <a:endParaRPr/>
          </a:p>
        </p:txBody>
      </p:sp>
      <p:pic>
        <p:nvPicPr>
          <p:cNvPr descr="Image result for wireframe examples" id="332" name="Google Shape;332;p40"/>
          <p:cNvPicPr preferRelativeResize="0"/>
          <p:nvPr/>
        </p:nvPicPr>
        <p:blipFill>
          <a:blip r:embed="rId6">
            <a:alphaModFix/>
          </a:blip>
          <a:stretch>
            <a:fillRect/>
          </a:stretch>
        </p:blipFill>
        <p:spPr>
          <a:xfrm>
            <a:off x="5064179" y="1307850"/>
            <a:ext cx="3412449" cy="3009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Tools/Setup</a:t>
            </a:r>
            <a:endParaRPr/>
          </a:p>
        </p:txBody>
      </p:sp>
      <p:sp>
        <p:nvSpPr>
          <p:cNvPr id="338" name="Google Shape;338;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You can essentially wireframe using any medium</a:t>
            </a:r>
            <a:endParaRPr/>
          </a:p>
          <a:p>
            <a:pPr indent="-311150" lvl="0" marL="457200" rtl="0" algn="l">
              <a:spcBef>
                <a:spcPts val="0"/>
              </a:spcBef>
              <a:spcAft>
                <a:spcPts val="0"/>
              </a:spcAft>
              <a:buSzPts val="1300"/>
              <a:buChar char="●"/>
            </a:pPr>
            <a:r>
              <a:rPr lang="en"/>
              <a:t>You can use</a:t>
            </a:r>
            <a:endParaRPr/>
          </a:p>
          <a:p>
            <a:pPr indent="-298450" lvl="1" marL="914400" rtl="0" algn="l">
              <a:spcBef>
                <a:spcPts val="0"/>
              </a:spcBef>
              <a:spcAft>
                <a:spcPts val="0"/>
              </a:spcAft>
              <a:buSzPts val="1100"/>
              <a:buChar char="○"/>
            </a:pPr>
            <a:r>
              <a:rPr lang="en"/>
              <a:t>Pen and Paper</a:t>
            </a:r>
            <a:endParaRPr/>
          </a:p>
          <a:p>
            <a:pPr indent="-298450" lvl="1" marL="914400" rtl="0" algn="l">
              <a:spcBef>
                <a:spcPts val="0"/>
              </a:spcBef>
              <a:spcAft>
                <a:spcPts val="0"/>
              </a:spcAft>
              <a:buSzPts val="1100"/>
              <a:buChar char="○"/>
            </a:pPr>
            <a:r>
              <a:rPr lang="en"/>
              <a:t>Illustrator</a:t>
            </a:r>
            <a:endParaRPr/>
          </a:p>
          <a:p>
            <a:pPr indent="-298450" lvl="1" marL="914400" rtl="0" algn="l">
              <a:spcBef>
                <a:spcPts val="0"/>
              </a:spcBef>
              <a:spcAft>
                <a:spcPts val="0"/>
              </a:spcAft>
              <a:buSzPts val="1100"/>
              <a:buChar char="○"/>
            </a:pPr>
            <a:r>
              <a:rPr lang="en"/>
              <a:t>Sketch</a:t>
            </a:r>
            <a:endParaRPr/>
          </a:p>
          <a:p>
            <a:pPr indent="-298450" lvl="1" marL="914400" rtl="0" algn="l">
              <a:spcBef>
                <a:spcPts val="0"/>
              </a:spcBef>
              <a:spcAft>
                <a:spcPts val="0"/>
              </a:spcAft>
              <a:buSzPts val="1100"/>
              <a:buChar char="○"/>
            </a:pPr>
            <a:r>
              <a:rPr lang="en"/>
              <a:t>Photoshop</a:t>
            </a:r>
            <a:endParaRPr/>
          </a:p>
          <a:p>
            <a:pPr indent="-298450" lvl="1" marL="914400" rtl="0" algn="l">
              <a:spcBef>
                <a:spcPts val="0"/>
              </a:spcBef>
              <a:spcAft>
                <a:spcPts val="0"/>
              </a:spcAft>
              <a:buSzPts val="1100"/>
              <a:buChar char="○"/>
            </a:pPr>
            <a:r>
              <a:rPr lang="en"/>
              <a:t>Draw.io</a:t>
            </a:r>
            <a:endParaRPr/>
          </a:p>
          <a:p>
            <a:pPr indent="-298450" lvl="1" marL="914400" rtl="0" algn="l">
              <a:spcBef>
                <a:spcPts val="0"/>
              </a:spcBef>
              <a:spcAft>
                <a:spcPts val="0"/>
              </a:spcAft>
              <a:buSzPts val="1100"/>
              <a:buChar char="○"/>
            </a:pPr>
            <a:r>
              <a:rPr lang="en"/>
              <a:t>Balsamiq</a:t>
            </a:r>
            <a:endParaRPr/>
          </a:p>
          <a:p>
            <a:pPr indent="-311150" lvl="0" marL="457200" rtl="0" algn="l">
              <a:spcBef>
                <a:spcPts val="0"/>
              </a:spcBef>
              <a:spcAft>
                <a:spcPts val="0"/>
              </a:spcAft>
              <a:buSzPts val="1300"/>
              <a:buChar char="●"/>
            </a:pPr>
            <a:r>
              <a:rPr lang="en"/>
              <a:t>All submitted work needs to be</a:t>
            </a:r>
            <a:endParaRPr/>
          </a:p>
          <a:p>
            <a:pPr indent="-298450" lvl="1" marL="914400" rtl="0" algn="l">
              <a:spcBef>
                <a:spcPts val="0"/>
              </a:spcBef>
              <a:spcAft>
                <a:spcPts val="0"/>
              </a:spcAft>
              <a:buSzPts val="1100"/>
              <a:buChar char="○"/>
            </a:pPr>
            <a:r>
              <a:rPr lang="en"/>
              <a:t>.png</a:t>
            </a:r>
            <a:endParaRPr/>
          </a:p>
          <a:p>
            <a:pPr indent="-298450" lvl="1" marL="914400" rtl="0" algn="l">
              <a:spcBef>
                <a:spcPts val="0"/>
              </a:spcBef>
              <a:spcAft>
                <a:spcPts val="0"/>
              </a:spcAft>
              <a:buSzPts val="1100"/>
              <a:buChar char="○"/>
            </a:pPr>
            <a:r>
              <a:rPr lang="en"/>
              <a:t>.jpeg/jpg</a:t>
            </a:r>
            <a:endParaRPr/>
          </a:p>
          <a:p>
            <a:pPr indent="-311150" lvl="0" marL="457200" rtl="0" algn="l">
              <a:spcBef>
                <a:spcPts val="0"/>
              </a:spcBef>
              <a:spcAft>
                <a:spcPts val="0"/>
              </a:spcAft>
              <a:buSzPts val="1300"/>
              <a:buChar char="●"/>
            </a:pPr>
            <a:r>
              <a:rPr lang="en"/>
              <a:t>Canvas Size (guide)</a:t>
            </a:r>
            <a:endParaRPr/>
          </a:p>
          <a:p>
            <a:pPr indent="-298450" lvl="1" marL="914400" rtl="0" algn="l">
              <a:spcBef>
                <a:spcPts val="0"/>
              </a:spcBef>
              <a:spcAft>
                <a:spcPts val="0"/>
              </a:spcAft>
              <a:buSzPts val="1100"/>
              <a:buChar char="○"/>
            </a:pPr>
            <a:r>
              <a:rPr lang="en"/>
              <a:t>Width: 1400px </a:t>
            </a:r>
            <a:endParaRPr/>
          </a:p>
          <a:p>
            <a:pPr indent="-298450" lvl="1" marL="914400" rtl="0" algn="l">
              <a:spcBef>
                <a:spcPts val="0"/>
              </a:spcBef>
              <a:spcAft>
                <a:spcPts val="0"/>
              </a:spcAft>
              <a:buSzPts val="1100"/>
              <a:buChar char="○"/>
            </a:pPr>
            <a:r>
              <a:rPr lang="en"/>
              <a:t>Height: 1000px but allow for this to expand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146" name="Google Shape;146;p15"/>
          <p:cNvSpPr txBox="1"/>
          <p:nvPr>
            <p:ph idx="1" type="body"/>
          </p:nvPr>
        </p:nvSpPr>
        <p:spPr>
          <a:xfrm>
            <a:off x="1297500" y="1567550"/>
            <a:ext cx="3985200" cy="3156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Lead Front End Developer @ Postman</a:t>
            </a:r>
            <a:endParaRPr sz="1000"/>
          </a:p>
          <a:p>
            <a:pPr indent="-311150" lvl="0" marL="457200" rtl="0" algn="l">
              <a:spcBef>
                <a:spcPts val="1600"/>
              </a:spcBef>
              <a:spcAft>
                <a:spcPts val="0"/>
              </a:spcAft>
              <a:buSzPts val="1300"/>
              <a:buChar char="●"/>
            </a:pPr>
            <a:r>
              <a:rPr lang="en"/>
              <a:t>Previous </a:t>
            </a:r>
            <a:r>
              <a:rPr lang="en"/>
              <a:t>employment</a:t>
            </a:r>
            <a:endParaRPr/>
          </a:p>
          <a:p>
            <a:pPr indent="-298450" lvl="1" marL="914400" rtl="0" algn="l">
              <a:spcBef>
                <a:spcPts val="0"/>
              </a:spcBef>
              <a:spcAft>
                <a:spcPts val="0"/>
              </a:spcAft>
              <a:buSzPts val="1100"/>
              <a:buChar char="○"/>
            </a:pPr>
            <a:r>
              <a:rPr lang="en"/>
              <a:t>Software Engineer @ Airbnb (1.5 yrs)</a:t>
            </a:r>
            <a:endParaRPr/>
          </a:p>
          <a:p>
            <a:pPr indent="-298450" lvl="1" marL="914400" rtl="0" algn="l">
              <a:spcBef>
                <a:spcPts val="0"/>
              </a:spcBef>
              <a:spcAft>
                <a:spcPts val="0"/>
              </a:spcAft>
              <a:buSzPts val="1100"/>
              <a:buChar char="○"/>
            </a:pPr>
            <a:r>
              <a:rPr lang="en"/>
              <a:t>Web Developer @ ASUS North America </a:t>
            </a:r>
            <a:r>
              <a:rPr lang="en" sz="1000"/>
              <a:t>(1 yr)</a:t>
            </a:r>
            <a:endParaRPr sz="1000"/>
          </a:p>
          <a:p>
            <a:pPr indent="-298450" lvl="1" marL="914400" rtl="0" algn="l">
              <a:spcBef>
                <a:spcPts val="0"/>
              </a:spcBef>
              <a:spcAft>
                <a:spcPts val="0"/>
              </a:spcAft>
              <a:buSzPts val="1100"/>
              <a:buChar char="○"/>
            </a:pPr>
            <a:r>
              <a:rPr lang="en"/>
              <a:t>Web Developer @ Incentive Networks </a:t>
            </a:r>
            <a:r>
              <a:rPr lang="en" sz="1000"/>
              <a:t>(2.5yrs)</a:t>
            </a:r>
            <a:endParaRPr sz="1000"/>
          </a:p>
          <a:p>
            <a:pPr indent="0" lvl="0" marL="0" rtl="0" algn="l">
              <a:spcBef>
                <a:spcPts val="1600"/>
              </a:spcBef>
              <a:spcAft>
                <a:spcPts val="0"/>
              </a:spcAft>
              <a:buNone/>
            </a:pPr>
            <a:r>
              <a:rPr lang="en"/>
              <a:t>Portfolio: </a:t>
            </a:r>
            <a:r>
              <a:rPr lang="en" u="sng">
                <a:solidFill>
                  <a:schemeClr val="hlink"/>
                </a:solidFill>
                <a:hlinkClick r:id="rId3"/>
              </a:rPr>
              <a:t>https://www.williamsfuller.com/</a:t>
            </a:r>
            <a:endParaRPr/>
          </a:p>
          <a:p>
            <a:pPr indent="0" lvl="0" marL="0" rtl="0" algn="l">
              <a:spcBef>
                <a:spcPts val="1600"/>
              </a:spcBef>
              <a:spcAft>
                <a:spcPts val="0"/>
              </a:spcAft>
              <a:buNone/>
            </a:pPr>
            <a:r>
              <a:rPr lang="en"/>
              <a:t>GitHub: </a:t>
            </a:r>
            <a:r>
              <a:rPr lang="en" u="sng">
                <a:solidFill>
                  <a:schemeClr val="hlink"/>
                </a:solidFill>
                <a:hlinkClick r:id="rId4"/>
              </a:rPr>
              <a:t>https://github.com/wsfuller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7" name="Google Shape;147;p15"/>
          <p:cNvPicPr preferRelativeResize="0"/>
          <p:nvPr/>
        </p:nvPicPr>
        <p:blipFill>
          <a:blip r:embed="rId5">
            <a:alphaModFix/>
          </a:blip>
          <a:stretch>
            <a:fillRect/>
          </a:stretch>
        </p:blipFill>
        <p:spPr>
          <a:xfrm>
            <a:off x="690625" y="3123225"/>
            <a:ext cx="560500" cy="560500"/>
          </a:xfrm>
          <a:prstGeom prst="rect">
            <a:avLst/>
          </a:prstGeom>
          <a:noFill/>
          <a:ln>
            <a:noFill/>
          </a:ln>
        </p:spPr>
      </p:pic>
      <p:pic>
        <p:nvPicPr>
          <p:cNvPr descr="Image result for airbnb logo" id="148" name="Google Shape;148;p15"/>
          <p:cNvPicPr preferRelativeResize="0"/>
          <p:nvPr/>
        </p:nvPicPr>
        <p:blipFill>
          <a:blip r:embed="rId6">
            <a:alphaModFix/>
          </a:blip>
          <a:stretch>
            <a:fillRect/>
          </a:stretch>
        </p:blipFill>
        <p:spPr>
          <a:xfrm>
            <a:off x="6727960" y="3202475"/>
            <a:ext cx="959599" cy="1048975"/>
          </a:xfrm>
          <a:prstGeom prst="rect">
            <a:avLst/>
          </a:prstGeom>
          <a:noFill/>
          <a:ln>
            <a:noFill/>
          </a:ln>
        </p:spPr>
      </p:pic>
      <p:pic>
        <p:nvPicPr>
          <p:cNvPr descr="Image result for asus logo" id="149" name="Google Shape;149;p15"/>
          <p:cNvPicPr preferRelativeResize="0"/>
          <p:nvPr/>
        </p:nvPicPr>
        <p:blipFill>
          <a:blip r:embed="rId7">
            <a:alphaModFix/>
          </a:blip>
          <a:stretch>
            <a:fillRect/>
          </a:stretch>
        </p:blipFill>
        <p:spPr>
          <a:xfrm>
            <a:off x="5379723" y="4379562"/>
            <a:ext cx="1804205" cy="560500"/>
          </a:xfrm>
          <a:prstGeom prst="rect">
            <a:avLst/>
          </a:prstGeom>
          <a:noFill/>
          <a:ln>
            <a:noFill/>
          </a:ln>
        </p:spPr>
      </p:pic>
      <p:pic>
        <p:nvPicPr>
          <p:cNvPr descr="Image result for incentive networks logo" id="150" name="Google Shape;150;p15"/>
          <p:cNvPicPr preferRelativeResize="0"/>
          <p:nvPr/>
        </p:nvPicPr>
        <p:blipFill>
          <a:blip r:embed="rId8">
            <a:alphaModFix/>
          </a:blip>
          <a:stretch>
            <a:fillRect/>
          </a:stretch>
        </p:blipFill>
        <p:spPr>
          <a:xfrm>
            <a:off x="7487695" y="4330700"/>
            <a:ext cx="1316425" cy="658225"/>
          </a:xfrm>
          <a:prstGeom prst="rect">
            <a:avLst/>
          </a:prstGeom>
          <a:noFill/>
          <a:ln>
            <a:noFill/>
          </a:ln>
        </p:spPr>
      </p:pic>
      <p:pic>
        <p:nvPicPr>
          <p:cNvPr id="151" name="Google Shape;151;p15"/>
          <p:cNvPicPr preferRelativeResize="0"/>
          <p:nvPr/>
        </p:nvPicPr>
        <p:blipFill>
          <a:blip r:embed="rId9">
            <a:alphaModFix/>
          </a:blip>
          <a:stretch>
            <a:fillRect/>
          </a:stretch>
        </p:blipFill>
        <p:spPr>
          <a:xfrm>
            <a:off x="6079110" y="931550"/>
            <a:ext cx="2257278" cy="20294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344" name="Google Shape;344;p4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lang="en"/>
              <a:t>Identify band/artist</a:t>
            </a:r>
            <a:endParaRPr/>
          </a:p>
          <a:p>
            <a:pPr indent="-311150" lvl="0" marL="457200" marR="0" rtl="0" algn="l">
              <a:lnSpc>
                <a:spcPct val="115000"/>
              </a:lnSpc>
              <a:spcBef>
                <a:spcPts val="0"/>
              </a:spcBef>
              <a:spcAft>
                <a:spcPts val="0"/>
              </a:spcAft>
              <a:buSzPts val="1300"/>
              <a:buChar char="●"/>
            </a:pPr>
            <a:r>
              <a:rPr lang="en"/>
              <a:t>Read Ch. 3 &amp; 6</a:t>
            </a:r>
            <a:endParaRPr/>
          </a:p>
          <a:p>
            <a:pPr indent="-311150" lvl="0" marL="457200" marR="0" rtl="0" algn="l">
              <a:lnSpc>
                <a:spcPct val="115000"/>
              </a:lnSpc>
              <a:spcBef>
                <a:spcPts val="0"/>
              </a:spcBef>
              <a:spcAft>
                <a:spcPts val="0"/>
              </a:spcAft>
              <a:buSzPts val="1300"/>
              <a:buChar char="●"/>
            </a:pPr>
            <a:r>
              <a:rPr lang="en"/>
              <a:t>Wireframe</a:t>
            </a:r>
            <a:endParaRPr/>
          </a:p>
          <a:p>
            <a:pPr indent="-298450" lvl="1" marL="914400" marR="0" rtl="0" algn="l">
              <a:lnSpc>
                <a:spcPct val="115000"/>
              </a:lnSpc>
              <a:spcBef>
                <a:spcPts val="0"/>
              </a:spcBef>
              <a:spcAft>
                <a:spcPts val="0"/>
              </a:spcAft>
              <a:buSzPts val="1100"/>
              <a:buChar char="○"/>
            </a:pPr>
            <a:r>
              <a:rPr lang="en"/>
              <a:t>Home</a:t>
            </a:r>
            <a:endParaRPr/>
          </a:p>
          <a:p>
            <a:pPr indent="-298450" lvl="1" marL="914400" marR="0" rtl="0" algn="l">
              <a:lnSpc>
                <a:spcPct val="115000"/>
              </a:lnSpc>
              <a:spcBef>
                <a:spcPts val="0"/>
              </a:spcBef>
              <a:spcAft>
                <a:spcPts val="0"/>
              </a:spcAft>
              <a:buSzPts val="1100"/>
              <a:buChar char="○"/>
            </a:pPr>
            <a:r>
              <a:rPr lang="en"/>
              <a:t>About</a:t>
            </a:r>
            <a:endParaRPr/>
          </a:p>
          <a:p>
            <a:pPr indent="-298450" lvl="1" marL="914400" marR="0" rtl="0" algn="l">
              <a:lnSpc>
                <a:spcPct val="115000"/>
              </a:lnSpc>
              <a:spcBef>
                <a:spcPts val="0"/>
              </a:spcBef>
              <a:spcAft>
                <a:spcPts val="0"/>
              </a:spcAft>
              <a:buSzPts val="1100"/>
              <a:buChar char="○"/>
            </a:pPr>
            <a:r>
              <a:rPr lang="en"/>
              <a:t>Discography</a:t>
            </a:r>
            <a:endParaRPr/>
          </a:p>
        </p:txBody>
      </p:sp>
      <p:pic>
        <p:nvPicPr>
          <p:cNvPr id="345" name="Google Shape;345;p42"/>
          <p:cNvPicPr preferRelativeResize="0"/>
          <p:nvPr/>
        </p:nvPicPr>
        <p:blipFill>
          <a:blip r:embed="rId3">
            <a:alphaModFix/>
          </a:blip>
          <a:stretch>
            <a:fillRect/>
          </a:stretch>
        </p:blipFill>
        <p:spPr>
          <a:xfrm>
            <a:off x="4849350" y="1567550"/>
            <a:ext cx="4138500" cy="21647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351" name="Google Shape;351;p43"/>
          <p:cNvSpPr txBox="1"/>
          <p:nvPr>
            <p:ph idx="1" type="body"/>
          </p:nvPr>
        </p:nvSpPr>
        <p:spPr>
          <a:xfrm>
            <a:off x="1297500" y="1567550"/>
            <a:ext cx="3515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jQuery</a:t>
            </a:r>
            <a:endParaRPr/>
          </a:p>
          <a:p>
            <a:pPr indent="-311150" lvl="0" marL="457200" rtl="0" algn="l">
              <a:spcBef>
                <a:spcPts val="0"/>
              </a:spcBef>
              <a:spcAft>
                <a:spcPts val="0"/>
              </a:spcAft>
              <a:buSzPts val="1300"/>
              <a:buChar char="●"/>
            </a:pPr>
            <a:r>
              <a:rPr lang="en" u="sng">
                <a:solidFill>
                  <a:schemeClr val="hlink"/>
                </a:solidFill>
                <a:hlinkClick r:id="rId4"/>
              </a:rPr>
              <a:t>Git</a:t>
            </a:r>
            <a:endParaRPr/>
          </a:p>
          <a:p>
            <a:pPr indent="-311150" lvl="0" marL="457200" rtl="0" algn="l">
              <a:spcBef>
                <a:spcPts val="0"/>
              </a:spcBef>
              <a:spcAft>
                <a:spcPts val="0"/>
              </a:spcAft>
              <a:buSzPts val="1300"/>
              <a:buChar char="●"/>
            </a:pPr>
            <a:r>
              <a:rPr lang="en" u="sng">
                <a:solidFill>
                  <a:schemeClr val="hlink"/>
                </a:solidFill>
                <a:hlinkClick r:id="rId5"/>
              </a:rPr>
              <a:t>GitHub</a:t>
            </a:r>
            <a:endParaRPr/>
          </a:p>
          <a:p>
            <a:pPr indent="-311150" lvl="0" marL="457200" rtl="0" algn="l">
              <a:spcBef>
                <a:spcPts val="0"/>
              </a:spcBef>
              <a:spcAft>
                <a:spcPts val="0"/>
              </a:spcAft>
              <a:buSzPts val="1300"/>
              <a:buChar char="●"/>
            </a:pPr>
            <a:r>
              <a:rPr lang="en" u="sng">
                <a:solidFill>
                  <a:schemeClr val="hlink"/>
                </a:solidFill>
                <a:hlinkClick r:id="rId6"/>
              </a:rPr>
              <a:t>CSS Flexbox Guide</a:t>
            </a:r>
            <a:endParaRPr/>
          </a:p>
          <a:p>
            <a:pPr indent="-311150" lvl="0" marL="457200" rtl="0" algn="l">
              <a:spcBef>
                <a:spcPts val="0"/>
              </a:spcBef>
              <a:spcAft>
                <a:spcPts val="0"/>
              </a:spcAft>
              <a:buSzPts val="1300"/>
              <a:buChar char="●"/>
            </a:pPr>
            <a:r>
              <a:rPr lang="en" u="sng">
                <a:solidFill>
                  <a:schemeClr val="hlink"/>
                </a:solidFill>
                <a:hlinkClick r:id="rId7"/>
              </a:rPr>
              <a:t>Bootstrap</a:t>
            </a:r>
            <a:endParaRPr/>
          </a:p>
          <a:p>
            <a:pPr indent="-311150" lvl="0" marL="457200" rtl="0" algn="l">
              <a:spcBef>
                <a:spcPts val="0"/>
              </a:spcBef>
              <a:spcAft>
                <a:spcPts val="0"/>
              </a:spcAft>
              <a:buSzPts val="1300"/>
              <a:buChar char="●"/>
            </a:pPr>
            <a:r>
              <a:rPr lang="en" u="sng">
                <a:solidFill>
                  <a:schemeClr val="hlink"/>
                </a:solidFill>
                <a:hlinkClick r:id="rId8"/>
              </a:rPr>
              <a:t>HTML5/CSS3 Book</a:t>
            </a:r>
            <a:endParaRPr/>
          </a:p>
          <a:p>
            <a:pPr indent="-311150" lvl="0" marL="457200" rtl="0" algn="l">
              <a:spcBef>
                <a:spcPts val="0"/>
              </a:spcBef>
              <a:spcAft>
                <a:spcPts val="0"/>
              </a:spcAft>
              <a:buSzPts val="1300"/>
              <a:buChar char="●"/>
            </a:pPr>
            <a:r>
              <a:rPr lang="en" u="sng">
                <a:solidFill>
                  <a:schemeClr val="hlink"/>
                </a:solidFill>
                <a:hlinkClick r:id="rId9"/>
              </a:rPr>
              <a:t>inVision</a:t>
            </a:r>
            <a:endParaRPr/>
          </a:p>
          <a:p>
            <a:pPr indent="-311150" lvl="0" marL="457200" rtl="0" algn="l">
              <a:spcBef>
                <a:spcPts val="0"/>
              </a:spcBef>
              <a:spcAft>
                <a:spcPts val="0"/>
              </a:spcAft>
              <a:buSzPts val="1300"/>
              <a:buChar char="●"/>
            </a:pPr>
            <a:r>
              <a:rPr lang="en" u="sng">
                <a:solidFill>
                  <a:schemeClr val="hlink"/>
                </a:solidFill>
                <a:hlinkClick r:id="rId10"/>
              </a:rPr>
              <a:t>Demo Site</a:t>
            </a:r>
            <a:endParaRPr/>
          </a:p>
          <a:p>
            <a:pPr indent="-311150" lvl="0" marL="457200" rtl="0" algn="l">
              <a:spcBef>
                <a:spcPts val="0"/>
              </a:spcBef>
              <a:spcAft>
                <a:spcPts val="0"/>
              </a:spcAft>
              <a:buSzPts val="1300"/>
              <a:buChar char="●"/>
            </a:pPr>
            <a:r>
              <a:rPr lang="en" u="sng">
                <a:solidFill>
                  <a:schemeClr val="hlink"/>
                </a:solidFill>
                <a:hlinkClick r:id="rId11"/>
              </a:rPr>
              <a:t>GitHub Desktop</a:t>
            </a:r>
            <a:endParaRPr/>
          </a:p>
          <a:p>
            <a:pPr indent="-311150" lvl="0" marL="457200" rtl="0" algn="l">
              <a:spcBef>
                <a:spcPts val="0"/>
              </a:spcBef>
              <a:spcAft>
                <a:spcPts val="0"/>
              </a:spcAft>
              <a:buSzPts val="1300"/>
              <a:buChar char="●"/>
            </a:pPr>
            <a:r>
              <a:rPr lang="en" u="sng">
                <a:solidFill>
                  <a:schemeClr val="hlink"/>
                </a:solidFill>
                <a:hlinkClick r:id="rId12"/>
              </a:rPr>
              <a:t>Atom Text Editor</a:t>
            </a:r>
            <a:endParaRPr/>
          </a:p>
          <a:p>
            <a:pPr indent="-311150" lvl="0" marL="457200" rtl="0" algn="l">
              <a:spcBef>
                <a:spcPts val="0"/>
              </a:spcBef>
              <a:spcAft>
                <a:spcPts val="0"/>
              </a:spcAft>
              <a:buSzPts val="1300"/>
              <a:buChar char="●"/>
            </a:pPr>
            <a:r>
              <a:rPr lang="en" u="sng">
                <a:solidFill>
                  <a:schemeClr val="hlink"/>
                </a:solidFill>
                <a:hlinkClick r:id="rId13"/>
              </a:rPr>
              <a:t>Wireframe Video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Tell us about yourself</a:t>
            </a:r>
            <a:endParaRPr/>
          </a:p>
        </p:txBody>
      </p:sp>
      <p:sp>
        <p:nvSpPr>
          <p:cNvPr id="157" name="Google Shape;157;p1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Helpers:</a:t>
            </a:r>
            <a:endParaRPr/>
          </a:p>
          <a:p>
            <a:pPr indent="-317500" lvl="0" marL="457200" rtl="0" algn="l">
              <a:spcBef>
                <a:spcPts val="1600"/>
              </a:spcBef>
              <a:spcAft>
                <a:spcPts val="0"/>
              </a:spcAft>
              <a:buSzPts val="1400"/>
              <a:buChar char="●"/>
            </a:pPr>
            <a:r>
              <a:rPr lang="en" sz="1400"/>
              <a:t>What is your name?</a:t>
            </a:r>
            <a:endParaRPr sz="1400"/>
          </a:p>
          <a:p>
            <a:pPr indent="-317500" lvl="0" marL="457200" rtl="0" algn="l">
              <a:spcBef>
                <a:spcPts val="0"/>
              </a:spcBef>
              <a:spcAft>
                <a:spcPts val="0"/>
              </a:spcAft>
              <a:buSzPts val="1400"/>
              <a:buChar char="●"/>
            </a:pPr>
            <a:r>
              <a:rPr lang="en" sz="1400"/>
              <a:t>Where do you work?</a:t>
            </a:r>
            <a:endParaRPr sz="1400"/>
          </a:p>
          <a:p>
            <a:pPr indent="-317500" lvl="0" marL="457200" rtl="0" algn="l">
              <a:spcBef>
                <a:spcPts val="0"/>
              </a:spcBef>
              <a:spcAft>
                <a:spcPts val="0"/>
              </a:spcAft>
              <a:buSzPts val="1400"/>
              <a:buChar char="●"/>
            </a:pPr>
            <a:r>
              <a:rPr lang="en" sz="1400"/>
              <a:t>What’s your major?</a:t>
            </a:r>
            <a:endParaRPr sz="1400"/>
          </a:p>
          <a:p>
            <a:pPr indent="-317500" lvl="0" marL="457200" rtl="0" algn="l">
              <a:spcBef>
                <a:spcPts val="0"/>
              </a:spcBef>
              <a:spcAft>
                <a:spcPts val="0"/>
              </a:spcAft>
              <a:buSzPts val="1400"/>
              <a:buChar char="●"/>
            </a:pPr>
            <a:r>
              <a:rPr lang="en" sz="1400"/>
              <a:t>What do you hope to learn?</a:t>
            </a:r>
            <a:endParaRPr sz="1400"/>
          </a:p>
          <a:p>
            <a:pPr indent="-317500" lvl="0" marL="457200" rtl="0" algn="l">
              <a:spcBef>
                <a:spcPts val="0"/>
              </a:spcBef>
              <a:spcAft>
                <a:spcPts val="0"/>
              </a:spcAft>
              <a:buSzPts val="1400"/>
              <a:buChar char="●"/>
            </a:pPr>
            <a:r>
              <a:rPr lang="en" sz="1400"/>
              <a:t>What kind of music are you into?</a:t>
            </a:r>
            <a:endParaRPr sz="1400"/>
          </a:p>
          <a:p>
            <a:pPr indent="-317500" lvl="0" marL="457200" rtl="0" algn="l">
              <a:spcBef>
                <a:spcPts val="0"/>
              </a:spcBef>
              <a:spcAft>
                <a:spcPts val="0"/>
              </a:spcAft>
              <a:buSzPts val="1400"/>
              <a:buChar char="●"/>
            </a:pPr>
            <a:r>
              <a:rPr lang="en" sz="1400"/>
              <a:t>What are you excited about for this class?</a:t>
            </a:r>
            <a:endParaRPr sz="1400"/>
          </a:p>
          <a:p>
            <a:pPr indent="-317500" lvl="0" marL="457200" rtl="0" algn="l">
              <a:spcBef>
                <a:spcPts val="0"/>
              </a:spcBef>
              <a:spcAft>
                <a:spcPts val="0"/>
              </a:spcAft>
              <a:buSzPts val="1400"/>
              <a:buChar char="●"/>
            </a:pPr>
            <a:r>
              <a:rPr lang="en" sz="1400"/>
              <a:t>etc.</a:t>
            </a:r>
            <a:endParaRPr sz="1400"/>
          </a:p>
        </p:txBody>
      </p:sp>
      <p:sp>
        <p:nvSpPr>
          <p:cNvPr id="158" name="Google Shape;158;p16"/>
          <p:cNvSpPr txBox="1"/>
          <p:nvPr>
            <p:ph idx="2" type="body"/>
          </p:nvPr>
        </p:nvSpPr>
        <p:spPr>
          <a:xfrm>
            <a:off x="4933200" y="2210400"/>
            <a:ext cx="34032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Tell us a </a:t>
            </a:r>
            <a:r>
              <a:rPr b="1" lang="en" sz="1400"/>
              <a:t>FUN FACT </a:t>
            </a:r>
            <a:r>
              <a:rPr lang="en" sz="1400"/>
              <a:t>about yourself</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 Grades and Homework submission</a:t>
            </a:r>
            <a:endParaRPr/>
          </a:p>
        </p:txBody>
      </p:sp>
      <p:sp>
        <p:nvSpPr>
          <p:cNvPr id="164" name="Google Shape;164;p17"/>
          <p:cNvSpPr txBox="1"/>
          <p:nvPr>
            <p:ph idx="1" type="body"/>
          </p:nvPr>
        </p:nvSpPr>
        <p:spPr>
          <a:xfrm>
            <a:off x="1297500" y="1567550"/>
            <a:ext cx="3274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this quarter or next we should all be using Canvas</a:t>
            </a:r>
            <a:endParaRPr/>
          </a:p>
          <a:p>
            <a:pPr indent="0" lvl="0" marL="0" rtl="0" algn="l">
              <a:spcBef>
                <a:spcPts val="1600"/>
              </a:spcBef>
              <a:spcAft>
                <a:spcPts val="0"/>
              </a:spcAft>
              <a:buNone/>
            </a:pPr>
            <a:r>
              <a:rPr lang="en"/>
              <a:t>I haven’t used Canvas up to this point and this will be the first time</a:t>
            </a:r>
            <a:endParaRPr/>
          </a:p>
          <a:p>
            <a:pPr indent="0" lvl="0" marL="0" rtl="0" algn="l">
              <a:spcBef>
                <a:spcPts val="1600"/>
              </a:spcBef>
              <a:spcAft>
                <a:spcPts val="1600"/>
              </a:spcAft>
              <a:buNone/>
            </a:pPr>
            <a:r>
              <a:rPr lang="en"/>
              <a:t>I ask for patience and help from you to make this experience as positive as possible</a:t>
            </a:r>
            <a:endParaRPr/>
          </a:p>
        </p:txBody>
      </p:sp>
      <p:pic>
        <p:nvPicPr>
          <p:cNvPr id="165" name="Google Shape;165;p17"/>
          <p:cNvPicPr preferRelativeResize="0"/>
          <p:nvPr/>
        </p:nvPicPr>
        <p:blipFill>
          <a:blip r:embed="rId3">
            <a:alphaModFix/>
          </a:blip>
          <a:stretch>
            <a:fillRect/>
          </a:stretch>
        </p:blipFill>
        <p:spPr>
          <a:xfrm>
            <a:off x="4724400" y="1460250"/>
            <a:ext cx="4267200" cy="24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What is this course about?</a:t>
            </a:r>
            <a:endParaRPr/>
          </a:p>
        </p:txBody>
      </p:sp>
      <p:sp>
        <p:nvSpPr>
          <p:cNvPr id="171" name="Google Shape;171;p1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i="1" lang="en"/>
              <a:t>Flow of building a website</a:t>
            </a:r>
            <a:endParaRPr i="1"/>
          </a:p>
          <a:p>
            <a:pPr indent="-311150" lvl="0" marL="457200" rtl="0" algn="l">
              <a:spcBef>
                <a:spcPts val="1600"/>
              </a:spcBef>
              <a:spcAft>
                <a:spcPts val="0"/>
              </a:spcAft>
              <a:buSzPts val="1300"/>
              <a:buChar char="●"/>
            </a:pPr>
            <a:r>
              <a:rPr b="1" lang="en"/>
              <a:t>Wireframe</a:t>
            </a:r>
            <a:r>
              <a:rPr lang="en"/>
              <a:t> a website</a:t>
            </a:r>
            <a:endParaRPr/>
          </a:p>
          <a:p>
            <a:pPr indent="-311150" lvl="0" marL="457200" rtl="0" algn="l">
              <a:spcBef>
                <a:spcPts val="0"/>
              </a:spcBef>
              <a:spcAft>
                <a:spcPts val="0"/>
              </a:spcAft>
              <a:buSzPts val="1300"/>
              <a:buChar char="●"/>
            </a:pPr>
            <a:r>
              <a:rPr b="1" lang="en"/>
              <a:t>Design</a:t>
            </a:r>
            <a:r>
              <a:rPr lang="en"/>
              <a:t> a website</a:t>
            </a:r>
            <a:endParaRPr/>
          </a:p>
          <a:p>
            <a:pPr indent="-311150" lvl="0" marL="457200" rtl="0" algn="l">
              <a:spcBef>
                <a:spcPts val="0"/>
              </a:spcBef>
              <a:spcAft>
                <a:spcPts val="0"/>
              </a:spcAft>
              <a:buSzPts val="1300"/>
              <a:buChar char="●"/>
            </a:pPr>
            <a:r>
              <a:rPr b="1" lang="en"/>
              <a:t>Prototype</a:t>
            </a:r>
            <a:r>
              <a:rPr lang="en"/>
              <a:t> a website</a:t>
            </a:r>
            <a:endParaRPr/>
          </a:p>
          <a:p>
            <a:pPr indent="-311150" lvl="0" marL="457200" rtl="0" algn="l">
              <a:spcBef>
                <a:spcPts val="0"/>
              </a:spcBef>
              <a:spcAft>
                <a:spcPts val="0"/>
              </a:spcAft>
              <a:buSzPts val="1300"/>
              <a:buChar char="●"/>
            </a:pPr>
            <a:r>
              <a:rPr b="1" lang="en"/>
              <a:t>Code</a:t>
            </a:r>
            <a:r>
              <a:rPr lang="en"/>
              <a:t> a website</a:t>
            </a:r>
            <a:endParaRPr/>
          </a:p>
          <a:p>
            <a:pPr indent="-311150" lvl="0" marL="457200" rtl="0" algn="l">
              <a:spcBef>
                <a:spcPts val="0"/>
              </a:spcBef>
              <a:spcAft>
                <a:spcPts val="0"/>
              </a:spcAft>
              <a:buSzPts val="1300"/>
              <a:buChar char="●"/>
            </a:pPr>
            <a:r>
              <a:rPr b="1" lang="en"/>
              <a:t>Deploy</a:t>
            </a:r>
            <a:r>
              <a:rPr lang="en"/>
              <a:t> your site</a:t>
            </a:r>
            <a:endParaRPr/>
          </a:p>
          <a:p>
            <a:pPr indent="-298450" lvl="1" marL="914400" rtl="0" algn="l">
              <a:spcBef>
                <a:spcPts val="0"/>
              </a:spcBef>
              <a:spcAft>
                <a:spcPts val="0"/>
              </a:spcAft>
              <a:buSzPts val="1100"/>
              <a:buChar char="○"/>
            </a:pPr>
            <a:r>
              <a:rPr lang="en"/>
              <a:t>Use free GitHub Pages</a:t>
            </a:r>
            <a:endParaRPr/>
          </a:p>
          <a:p>
            <a:pPr indent="-298450" lvl="1" marL="914400" rtl="0" algn="l">
              <a:spcBef>
                <a:spcPts val="0"/>
              </a:spcBef>
              <a:spcAft>
                <a:spcPts val="0"/>
              </a:spcAft>
              <a:buSzPts val="1100"/>
              <a:buChar char="○"/>
            </a:pPr>
            <a:r>
              <a:rPr lang="en"/>
              <a:t>Or buy a domain/hosting</a:t>
            </a:r>
            <a:endParaRPr/>
          </a:p>
        </p:txBody>
      </p:sp>
      <p:sp>
        <p:nvSpPr>
          <p:cNvPr id="172" name="Google Shape;172;p1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i="1" lang="en"/>
              <a:t>Learn</a:t>
            </a:r>
            <a:endParaRPr i="1"/>
          </a:p>
          <a:p>
            <a:pPr indent="-311150" lvl="0" marL="457200" rtl="0" algn="l">
              <a:spcBef>
                <a:spcPts val="1600"/>
              </a:spcBef>
              <a:spcAft>
                <a:spcPts val="0"/>
              </a:spcAft>
              <a:buSzPts val="1300"/>
              <a:buChar char="●"/>
            </a:pPr>
            <a:r>
              <a:rPr lang="en"/>
              <a:t>How to ask questions</a:t>
            </a:r>
            <a:endParaRPr/>
          </a:p>
          <a:p>
            <a:pPr indent="-311150" lvl="0" marL="457200" rtl="0" algn="l">
              <a:spcBef>
                <a:spcPts val="0"/>
              </a:spcBef>
              <a:spcAft>
                <a:spcPts val="0"/>
              </a:spcAft>
              <a:buSzPts val="1300"/>
              <a:buChar char="●"/>
            </a:pPr>
            <a:r>
              <a:rPr lang="en"/>
              <a:t>Where to find help</a:t>
            </a:r>
            <a:endParaRPr/>
          </a:p>
          <a:p>
            <a:pPr indent="-311150" lvl="0" marL="457200" rtl="0" algn="l">
              <a:spcBef>
                <a:spcPts val="0"/>
              </a:spcBef>
              <a:spcAft>
                <a:spcPts val="0"/>
              </a:spcAft>
              <a:buSzPts val="1300"/>
              <a:buChar char="●"/>
            </a:pPr>
            <a:r>
              <a:rPr lang="en"/>
              <a:t>Networking/How the Internet works w/Guest Speaker</a:t>
            </a:r>
            <a:endParaRPr/>
          </a:p>
          <a:p>
            <a:pPr indent="-311150" lvl="0" marL="457200" rtl="0" algn="l">
              <a:spcBef>
                <a:spcPts val="0"/>
              </a:spcBef>
              <a:spcAft>
                <a:spcPts val="0"/>
              </a:spcAft>
              <a:buSzPts val="1300"/>
              <a:buChar char="●"/>
            </a:pPr>
            <a:r>
              <a:rPr lang="en"/>
              <a:t>Bootstrap Framework and other helpful tools</a:t>
            </a:r>
            <a:endParaRPr/>
          </a:p>
          <a:p>
            <a:pPr indent="-311150" lvl="0" marL="457200" rtl="0" algn="l">
              <a:spcBef>
                <a:spcPts val="0"/>
              </a:spcBef>
              <a:spcAft>
                <a:spcPts val="0"/>
              </a:spcAft>
              <a:buSzPts val="1300"/>
              <a:buChar char="●"/>
            </a:pPr>
            <a:r>
              <a:rPr lang="en"/>
              <a:t>Some limitations and challenges of browsers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What to expect in/out of class</a:t>
            </a:r>
            <a:endParaRPr/>
          </a:p>
        </p:txBody>
      </p:sp>
      <p:sp>
        <p:nvSpPr>
          <p:cNvPr id="178" name="Google Shape;178;p19"/>
          <p:cNvSpPr txBox="1"/>
          <p:nvPr>
            <p:ph idx="1" type="body"/>
          </p:nvPr>
        </p:nvSpPr>
        <p:spPr>
          <a:xfrm>
            <a:off x="1297500" y="1567550"/>
            <a:ext cx="3274500" cy="2911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i="1" lang="en"/>
              <a:t>In class</a:t>
            </a:r>
            <a:endParaRPr i="1"/>
          </a:p>
          <a:p>
            <a:pPr indent="-311150" lvl="0" marL="457200" rtl="0" algn="l">
              <a:spcBef>
                <a:spcPts val="1600"/>
              </a:spcBef>
              <a:spcAft>
                <a:spcPts val="0"/>
              </a:spcAft>
              <a:buSzPts val="1300"/>
              <a:buChar char="●"/>
            </a:pPr>
            <a:r>
              <a:rPr lang="en"/>
              <a:t>Introduction</a:t>
            </a:r>
            <a:endParaRPr/>
          </a:p>
          <a:p>
            <a:pPr indent="-311150" lvl="0" marL="457200" rtl="0" algn="l">
              <a:spcBef>
                <a:spcPts val="0"/>
              </a:spcBef>
              <a:spcAft>
                <a:spcPts val="0"/>
              </a:spcAft>
              <a:buSzPts val="1300"/>
              <a:buChar char="●"/>
            </a:pPr>
            <a:r>
              <a:rPr lang="en"/>
              <a:t>Student Feedback</a:t>
            </a:r>
            <a:endParaRPr/>
          </a:p>
          <a:p>
            <a:pPr indent="-311150" lvl="0" marL="914400" rtl="0" algn="l">
              <a:spcBef>
                <a:spcPts val="0"/>
              </a:spcBef>
              <a:spcAft>
                <a:spcPts val="0"/>
              </a:spcAft>
              <a:buSzPts val="1300"/>
              <a:buChar char="●"/>
            </a:pPr>
            <a:r>
              <a:rPr lang="en"/>
              <a:t>How can the class be improved?</a:t>
            </a:r>
            <a:endParaRPr/>
          </a:p>
          <a:p>
            <a:pPr indent="-311150" lvl="0" marL="457200" rtl="0" algn="l">
              <a:spcBef>
                <a:spcPts val="0"/>
              </a:spcBef>
              <a:spcAft>
                <a:spcPts val="0"/>
              </a:spcAft>
              <a:buSzPts val="1300"/>
              <a:buChar char="●"/>
            </a:pPr>
            <a:r>
              <a:rPr lang="en"/>
              <a:t>Lecture</a:t>
            </a:r>
            <a:endParaRPr/>
          </a:p>
          <a:p>
            <a:pPr indent="-311150" lvl="0" marL="457200" rtl="0" algn="l">
              <a:spcBef>
                <a:spcPts val="0"/>
              </a:spcBef>
              <a:spcAft>
                <a:spcPts val="0"/>
              </a:spcAft>
              <a:buSzPts val="1300"/>
              <a:buChar char="●"/>
            </a:pPr>
            <a:r>
              <a:rPr lang="en"/>
              <a:t>Break</a:t>
            </a:r>
            <a:endParaRPr/>
          </a:p>
          <a:p>
            <a:pPr indent="-311150" lvl="0" marL="457200" rtl="0" algn="l">
              <a:spcBef>
                <a:spcPts val="0"/>
              </a:spcBef>
              <a:spcAft>
                <a:spcPts val="0"/>
              </a:spcAft>
              <a:buSzPts val="1300"/>
              <a:buChar char="●"/>
            </a:pPr>
            <a:r>
              <a:rPr lang="en"/>
              <a:t>Demonstration</a:t>
            </a:r>
            <a:endParaRPr/>
          </a:p>
          <a:p>
            <a:pPr indent="-311150" lvl="0" marL="457200" rtl="0" algn="l">
              <a:spcBef>
                <a:spcPts val="0"/>
              </a:spcBef>
              <a:spcAft>
                <a:spcPts val="0"/>
              </a:spcAft>
              <a:buSzPts val="1300"/>
              <a:buChar char="●"/>
            </a:pPr>
            <a:r>
              <a:rPr lang="en"/>
              <a:t>Break</a:t>
            </a:r>
            <a:endParaRPr/>
          </a:p>
          <a:p>
            <a:pPr indent="-311150" lvl="0" marL="457200" rtl="0" algn="l">
              <a:spcBef>
                <a:spcPts val="0"/>
              </a:spcBef>
              <a:spcAft>
                <a:spcPts val="0"/>
              </a:spcAft>
              <a:buSzPts val="1300"/>
              <a:buChar char="●"/>
            </a:pPr>
            <a:r>
              <a:rPr lang="en"/>
              <a:t>Class time (varies)</a:t>
            </a:r>
            <a:endParaRPr/>
          </a:p>
        </p:txBody>
      </p:sp>
      <p:sp>
        <p:nvSpPr>
          <p:cNvPr id="179" name="Google Shape;179;p19"/>
          <p:cNvSpPr txBox="1"/>
          <p:nvPr>
            <p:ph idx="1" type="body"/>
          </p:nvPr>
        </p:nvSpPr>
        <p:spPr>
          <a:xfrm>
            <a:off x="5429675" y="1567550"/>
            <a:ext cx="3274500" cy="3468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i="1" lang="en"/>
              <a:t>Outside of class</a:t>
            </a:r>
            <a:endParaRPr i="1"/>
          </a:p>
          <a:p>
            <a:pPr indent="-311150" lvl="0" marL="457200" rtl="0" algn="l">
              <a:spcBef>
                <a:spcPts val="1600"/>
              </a:spcBef>
              <a:spcAft>
                <a:spcPts val="0"/>
              </a:spcAft>
              <a:buSzPts val="1300"/>
              <a:buChar char="●"/>
            </a:pPr>
            <a:r>
              <a:rPr lang="en"/>
              <a:t>Practice coding HTML and CSS examples</a:t>
            </a:r>
            <a:endParaRPr/>
          </a:p>
          <a:p>
            <a:pPr indent="-311150" lvl="0" marL="914400" rtl="0" algn="l">
              <a:spcBef>
                <a:spcPts val="0"/>
              </a:spcBef>
              <a:spcAft>
                <a:spcPts val="0"/>
              </a:spcAft>
              <a:buSzPts val="1300"/>
              <a:buChar char="●"/>
            </a:pPr>
            <a:r>
              <a:rPr lang="en"/>
              <a:t>Use any and all resources</a:t>
            </a:r>
            <a:endParaRPr/>
          </a:p>
          <a:p>
            <a:pPr indent="-298450" lvl="1" marL="1371600" rtl="0" algn="l">
              <a:spcBef>
                <a:spcPts val="0"/>
              </a:spcBef>
              <a:spcAft>
                <a:spcPts val="0"/>
              </a:spcAft>
              <a:buSzPts val="1100"/>
              <a:buChar char="○"/>
            </a:pPr>
            <a:r>
              <a:rPr lang="en"/>
              <a:t>w3schools.com</a:t>
            </a:r>
            <a:endParaRPr/>
          </a:p>
          <a:p>
            <a:pPr indent="-298450" lvl="1" marL="1371600" rtl="0" algn="l">
              <a:spcBef>
                <a:spcPts val="0"/>
              </a:spcBef>
              <a:spcAft>
                <a:spcPts val="0"/>
              </a:spcAft>
              <a:buSzPts val="1100"/>
              <a:buChar char="○"/>
            </a:pPr>
            <a:r>
              <a:rPr lang="en"/>
              <a:t>CSS Tricks</a:t>
            </a:r>
            <a:endParaRPr/>
          </a:p>
          <a:p>
            <a:pPr indent="-298450" lvl="1" marL="1371600" rtl="0" algn="l">
              <a:spcBef>
                <a:spcPts val="0"/>
              </a:spcBef>
              <a:spcAft>
                <a:spcPts val="0"/>
              </a:spcAft>
              <a:buSzPts val="1100"/>
              <a:buChar char="○"/>
            </a:pPr>
            <a:r>
              <a:rPr lang="en"/>
              <a:t>YouTube</a:t>
            </a:r>
            <a:endParaRPr/>
          </a:p>
          <a:p>
            <a:pPr indent="-298450" lvl="1" marL="1371600" rtl="0" algn="l">
              <a:spcBef>
                <a:spcPts val="0"/>
              </a:spcBef>
              <a:spcAft>
                <a:spcPts val="0"/>
              </a:spcAft>
              <a:buSzPts val="1100"/>
              <a:buChar char="○"/>
            </a:pPr>
            <a:r>
              <a:rPr lang="en"/>
              <a:t>etc.</a:t>
            </a:r>
            <a:endParaRPr/>
          </a:p>
          <a:p>
            <a:pPr indent="-311150" lvl="0" marL="457200" rtl="0" algn="l">
              <a:spcBef>
                <a:spcPts val="0"/>
              </a:spcBef>
              <a:spcAft>
                <a:spcPts val="0"/>
              </a:spcAft>
              <a:buSzPts val="1300"/>
              <a:buChar char="●"/>
            </a:pPr>
            <a:r>
              <a:rPr lang="en"/>
              <a:t>Homework</a:t>
            </a:r>
            <a:endParaRPr/>
          </a:p>
          <a:p>
            <a:pPr indent="-311150" lvl="0" marL="914400" rtl="0" algn="l">
              <a:spcBef>
                <a:spcPts val="0"/>
              </a:spcBef>
              <a:spcAft>
                <a:spcPts val="0"/>
              </a:spcAft>
              <a:buSzPts val="1300"/>
              <a:buChar char="●"/>
            </a:pPr>
            <a:r>
              <a:rPr lang="en"/>
              <a:t>Wireframes</a:t>
            </a:r>
            <a:endParaRPr/>
          </a:p>
          <a:p>
            <a:pPr indent="-298450" lvl="1" marL="1371600" rtl="0" algn="l">
              <a:spcBef>
                <a:spcPts val="0"/>
              </a:spcBef>
              <a:spcAft>
                <a:spcPts val="0"/>
              </a:spcAft>
              <a:buSzPts val="1100"/>
              <a:buChar char="○"/>
            </a:pPr>
            <a:r>
              <a:rPr lang="en"/>
              <a:t>1-2 hours</a:t>
            </a:r>
            <a:endParaRPr/>
          </a:p>
          <a:p>
            <a:pPr indent="-311150" lvl="0" marL="914400" rtl="0" algn="l">
              <a:spcBef>
                <a:spcPts val="0"/>
              </a:spcBef>
              <a:spcAft>
                <a:spcPts val="0"/>
              </a:spcAft>
              <a:buSzPts val="1300"/>
              <a:buChar char="●"/>
            </a:pPr>
            <a:r>
              <a:rPr lang="en"/>
              <a:t>Design </a:t>
            </a:r>
            <a:endParaRPr/>
          </a:p>
          <a:p>
            <a:pPr indent="-298450" lvl="1" marL="1371600" rtl="0" algn="l">
              <a:spcBef>
                <a:spcPts val="0"/>
              </a:spcBef>
              <a:spcAft>
                <a:spcPts val="0"/>
              </a:spcAft>
              <a:buSzPts val="1100"/>
              <a:buChar char="○"/>
            </a:pPr>
            <a:r>
              <a:rPr lang="en"/>
              <a:t>2-3 hours</a:t>
            </a:r>
            <a:endParaRPr/>
          </a:p>
          <a:p>
            <a:pPr indent="-311150" lvl="0" marL="914400" rtl="0" algn="l">
              <a:spcBef>
                <a:spcPts val="0"/>
              </a:spcBef>
              <a:spcAft>
                <a:spcPts val="0"/>
              </a:spcAft>
              <a:buSzPts val="1300"/>
              <a:buChar char="●"/>
            </a:pPr>
            <a:r>
              <a:rPr lang="en"/>
              <a:t>Coding</a:t>
            </a:r>
            <a:endParaRPr/>
          </a:p>
          <a:p>
            <a:pPr indent="-298450" lvl="1" marL="1371600" rtl="0" algn="l">
              <a:spcBef>
                <a:spcPts val="0"/>
              </a:spcBef>
              <a:spcAft>
                <a:spcPts val="0"/>
              </a:spcAft>
              <a:buSzPts val="1100"/>
              <a:buChar char="○"/>
            </a:pPr>
            <a:r>
              <a:rPr lang="en"/>
              <a:t>4+ hours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What we will learn</a:t>
            </a:r>
            <a:endParaRPr/>
          </a:p>
        </p:txBody>
      </p:sp>
      <p:pic>
        <p:nvPicPr>
          <p:cNvPr id="185" name="Google Shape;185;p20"/>
          <p:cNvPicPr preferRelativeResize="0"/>
          <p:nvPr/>
        </p:nvPicPr>
        <p:blipFill>
          <a:blip r:embed="rId3">
            <a:alphaModFix/>
          </a:blip>
          <a:stretch>
            <a:fillRect/>
          </a:stretch>
        </p:blipFill>
        <p:spPr>
          <a:xfrm>
            <a:off x="2850975" y="1307850"/>
            <a:ext cx="3931955" cy="3530850"/>
          </a:xfrm>
          <a:prstGeom prst="rect">
            <a:avLst/>
          </a:prstGeom>
          <a:noFill/>
          <a:ln>
            <a:noFill/>
          </a:ln>
        </p:spPr>
      </p:pic>
      <p:sp>
        <p:nvSpPr>
          <p:cNvPr id="186" name="Google Shape;186;p20"/>
          <p:cNvSpPr txBox="1"/>
          <p:nvPr/>
        </p:nvSpPr>
        <p:spPr>
          <a:xfrm>
            <a:off x="6766900" y="13078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CSS 3</a:t>
            </a:r>
            <a:endParaRPr b="1" sz="3600">
              <a:solidFill>
                <a:srgbClr val="FFFFFF"/>
              </a:solidFill>
            </a:endParaRPr>
          </a:p>
          <a:p>
            <a:pPr indent="0" lvl="0" marL="0" rtl="0" algn="ctr">
              <a:spcBef>
                <a:spcPts val="0"/>
              </a:spcBef>
              <a:spcAft>
                <a:spcPts val="0"/>
              </a:spcAft>
              <a:buNone/>
            </a:pPr>
            <a:r>
              <a:rPr i="1" lang="en" sz="2400">
                <a:solidFill>
                  <a:srgbClr val="FFFFFF"/>
                </a:solidFill>
              </a:rPr>
              <a:t>Style</a:t>
            </a:r>
            <a:endParaRPr i="1" sz="2400">
              <a:solidFill>
                <a:srgbClr val="FFFFFF"/>
              </a:solidFill>
            </a:endParaRPr>
          </a:p>
          <a:p>
            <a:pPr indent="0" lvl="0" marL="0" rtl="0" algn="ctr">
              <a:spcBef>
                <a:spcPts val="0"/>
              </a:spcBef>
              <a:spcAft>
                <a:spcPts val="0"/>
              </a:spcAft>
              <a:buNone/>
            </a:pPr>
            <a:r>
              <a:rPr i="1" lang="en" sz="2400">
                <a:solidFill>
                  <a:srgbClr val="FFFFFF"/>
                </a:solidFill>
              </a:rPr>
              <a:t>Presentation</a:t>
            </a:r>
            <a:endParaRPr i="1" sz="2400">
              <a:solidFill>
                <a:srgbClr val="FFFFFF"/>
              </a:solidFill>
            </a:endParaRPr>
          </a:p>
        </p:txBody>
      </p:sp>
      <p:sp>
        <p:nvSpPr>
          <p:cNvPr id="187" name="Google Shape;187;p20"/>
          <p:cNvSpPr txBox="1"/>
          <p:nvPr/>
        </p:nvSpPr>
        <p:spPr>
          <a:xfrm>
            <a:off x="670900" y="13840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HTML 5</a:t>
            </a:r>
            <a:endParaRPr b="1" sz="3600">
              <a:solidFill>
                <a:srgbClr val="FFFFFF"/>
              </a:solidFill>
            </a:endParaRPr>
          </a:p>
          <a:p>
            <a:pPr indent="0" lvl="0" marL="0" rtl="0" algn="ctr">
              <a:spcBef>
                <a:spcPts val="0"/>
              </a:spcBef>
              <a:spcAft>
                <a:spcPts val="0"/>
              </a:spcAft>
              <a:buNone/>
            </a:pPr>
            <a:r>
              <a:rPr i="1" lang="en" sz="2400">
                <a:solidFill>
                  <a:srgbClr val="FFFFFF"/>
                </a:solidFill>
              </a:rPr>
              <a:t>Content</a:t>
            </a:r>
            <a:endParaRPr i="1" sz="2400">
              <a:solidFill>
                <a:srgbClr val="FFFFFF"/>
              </a:solidFill>
            </a:endParaRPr>
          </a:p>
          <a:p>
            <a:pPr indent="0" lvl="0" marL="0" rtl="0" algn="ctr">
              <a:spcBef>
                <a:spcPts val="0"/>
              </a:spcBef>
              <a:spcAft>
                <a:spcPts val="0"/>
              </a:spcAft>
              <a:buNone/>
            </a:pPr>
            <a:r>
              <a:rPr i="1" lang="en" sz="2400">
                <a:solidFill>
                  <a:srgbClr val="FFFFFF"/>
                </a:solidFill>
              </a:rPr>
              <a:t>Structure</a:t>
            </a:r>
            <a:endParaRPr i="1" sz="2400">
              <a:solidFill>
                <a:srgbClr val="FFFFFF"/>
              </a:solidFill>
            </a:endParaRPr>
          </a:p>
        </p:txBody>
      </p:sp>
      <p:sp>
        <p:nvSpPr>
          <p:cNvPr id="188" name="Google Shape;188;p20"/>
          <p:cNvSpPr txBox="1"/>
          <p:nvPr/>
        </p:nvSpPr>
        <p:spPr>
          <a:xfrm>
            <a:off x="927325" y="3599900"/>
            <a:ext cx="2964300" cy="12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JavaScript</a:t>
            </a:r>
            <a:endParaRPr b="1" sz="3600">
              <a:solidFill>
                <a:srgbClr val="FFFFFF"/>
              </a:solidFill>
            </a:endParaRPr>
          </a:p>
          <a:p>
            <a:pPr indent="0" lvl="0" marL="0" rtl="0" algn="ctr">
              <a:spcBef>
                <a:spcPts val="0"/>
              </a:spcBef>
              <a:spcAft>
                <a:spcPts val="0"/>
              </a:spcAft>
              <a:buNone/>
            </a:pPr>
            <a:r>
              <a:rPr i="1" lang="en" sz="2400">
                <a:solidFill>
                  <a:srgbClr val="FFFFFF"/>
                </a:solidFill>
              </a:rPr>
              <a:t>Behavioral</a:t>
            </a:r>
            <a:endParaRPr i="1" sz="2400">
              <a:solidFill>
                <a:srgbClr val="FFFFFF"/>
              </a:solidFill>
            </a:endParaRPr>
          </a:p>
        </p:txBody>
      </p:sp>
      <p:pic>
        <p:nvPicPr>
          <p:cNvPr id="189" name="Google Shape;189;p20">
            <a:hlinkClick r:id="rId4"/>
          </p:cNvPr>
          <p:cNvPicPr preferRelativeResize="0"/>
          <p:nvPr/>
        </p:nvPicPr>
        <p:blipFill>
          <a:blip r:embed="rId5">
            <a:alphaModFix/>
          </a:blip>
          <a:stretch>
            <a:fillRect/>
          </a:stretch>
        </p:blipFill>
        <p:spPr>
          <a:xfrm>
            <a:off x="6994350" y="3379125"/>
            <a:ext cx="1516776" cy="1516774"/>
          </a:xfrm>
          <a:prstGeom prst="rect">
            <a:avLst/>
          </a:prstGeom>
          <a:noFill/>
          <a:ln>
            <a:noFill/>
          </a:ln>
          <a:effectLst>
            <a:outerShdw rotWithShape="0" algn="bl" dir="5400000" dist="19050">
              <a:srgbClr val="FFFFFF"/>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Tools</a:t>
            </a:r>
            <a:endParaRPr/>
          </a:p>
        </p:txBody>
      </p:sp>
      <p:pic>
        <p:nvPicPr>
          <p:cNvPr id="195" name="Google Shape;195;p21"/>
          <p:cNvPicPr preferRelativeResize="0"/>
          <p:nvPr/>
        </p:nvPicPr>
        <p:blipFill>
          <a:blip r:embed="rId3">
            <a:alphaModFix/>
          </a:blip>
          <a:stretch>
            <a:fillRect/>
          </a:stretch>
        </p:blipFill>
        <p:spPr>
          <a:xfrm>
            <a:off x="5265775" y="1339675"/>
            <a:ext cx="2464150" cy="2464150"/>
          </a:xfrm>
          <a:prstGeom prst="rect">
            <a:avLst/>
          </a:prstGeom>
          <a:noFill/>
          <a:ln>
            <a:noFill/>
          </a:ln>
          <a:effectLst>
            <a:outerShdw blurRad="628650" rotWithShape="0" algn="bl" dir="5400000" dist="76200">
              <a:srgbClr val="FFFFFF">
                <a:alpha val="50000"/>
              </a:srgbClr>
            </a:outerShdw>
          </a:effectLst>
        </p:spPr>
      </p:pic>
      <p:pic>
        <p:nvPicPr>
          <p:cNvPr id="196" name="Google Shape;196;p21"/>
          <p:cNvPicPr preferRelativeResize="0"/>
          <p:nvPr/>
        </p:nvPicPr>
        <p:blipFill>
          <a:blip r:embed="rId4">
            <a:alphaModFix/>
          </a:blip>
          <a:stretch>
            <a:fillRect/>
          </a:stretch>
        </p:blipFill>
        <p:spPr>
          <a:xfrm>
            <a:off x="1414067" y="1464128"/>
            <a:ext cx="2464150" cy="2464150"/>
          </a:xfrm>
          <a:prstGeom prst="rect">
            <a:avLst/>
          </a:prstGeom>
          <a:noFill/>
          <a:ln>
            <a:noFill/>
          </a:ln>
        </p:spPr>
      </p:pic>
      <p:sp>
        <p:nvSpPr>
          <p:cNvPr id="197" name="Google Shape;197;p21"/>
          <p:cNvSpPr txBox="1"/>
          <p:nvPr/>
        </p:nvSpPr>
        <p:spPr>
          <a:xfrm>
            <a:off x="4074438" y="1830550"/>
            <a:ext cx="995100" cy="1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a:t>
            </a:r>
            <a:endParaRPr sz="9600">
              <a:solidFill>
                <a:srgbClr val="FFFFFF"/>
              </a:solidFill>
            </a:endParaRPr>
          </a:p>
        </p:txBody>
      </p:sp>
      <p:sp>
        <p:nvSpPr>
          <p:cNvPr id="198" name="Google Shape;198;p21"/>
          <p:cNvSpPr txBox="1"/>
          <p:nvPr/>
        </p:nvSpPr>
        <p:spPr>
          <a:xfrm>
            <a:off x="2225250" y="4084550"/>
            <a:ext cx="8418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Git</a:t>
            </a:r>
            <a:endParaRPr sz="3600">
              <a:solidFill>
                <a:srgbClr val="FFFFFF"/>
              </a:solidFill>
            </a:endParaRPr>
          </a:p>
        </p:txBody>
      </p:sp>
      <p:sp>
        <p:nvSpPr>
          <p:cNvPr id="199" name="Google Shape;199;p21"/>
          <p:cNvSpPr txBox="1"/>
          <p:nvPr/>
        </p:nvSpPr>
        <p:spPr>
          <a:xfrm>
            <a:off x="5617350" y="4084550"/>
            <a:ext cx="17610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GitHub</a:t>
            </a:r>
            <a:endParaRPr sz="3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